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5"/>
  </p:notesMasterIdLst>
  <p:sldIdLst>
    <p:sldId id="262" r:id="rId2"/>
    <p:sldId id="263" r:id="rId3"/>
    <p:sldId id="293" r:id="rId4"/>
    <p:sldId id="279" r:id="rId5"/>
    <p:sldId id="264" r:id="rId6"/>
    <p:sldId id="257" r:id="rId7"/>
    <p:sldId id="265" r:id="rId8"/>
    <p:sldId id="266" r:id="rId9"/>
    <p:sldId id="267" r:id="rId10"/>
    <p:sldId id="268" r:id="rId11"/>
    <p:sldId id="278" r:id="rId12"/>
    <p:sldId id="259" r:id="rId13"/>
    <p:sldId id="289" r:id="rId14"/>
    <p:sldId id="290" r:id="rId15"/>
    <p:sldId id="260" r:id="rId16"/>
    <p:sldId id="277" r:id="rId17"/>
    <p:sldId id="291" r:id="rId18"/>
    <p:sldId id="281" r:id="rId19"/>
    <p:sldId id="282" r:id="rId20"/>
    <p:sldId id="283" r:id="rId21"/>
    <p:sldId id="284" r:id="rId22"/>
    <p:sldId id="285" r:id="rId23"/>
    <p:sldId id="286" r:id="rId24"/>
    <p:sldId id="292" r:id="rId25"/>
    <p:sldId id="287" r:id="rId26"/>
    <p:sldId id="288" r:id="rId27"/>
    <p:sldId id="276" r:id="rId28"/>
    <p:sldId id="269" r:id="rId29"/>
    <p:sldId id="270" r:id="rId30"/>
    <p:sldId id="271" r:id="rId31"/>
    <p:sldId id="272" r:id="rId32"/>
    <p:sldId id="273" r:id="rId33"/>
    <p:sldId id="274" r:id="rId34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36"/>
    </p:embeddedFont>
    <p:embeddedFont>
      <p:font typeface="나눔스퀘어_ac" panose="020B0600000101010101" pitchFamily="50" charset="-127"/>
      <p:regular r:id="rId37"/>
    </p:embeddedFont>
    <p:embeddedFont>
      <p:font typeface="나눔스퀘어_ac ExtraBold" panose="020B0600000101010101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A4A3A4"/>
          </p15:clr>
        </p15:guide>
        <p15:guide id="4" pos="7514" userDrawn="1">
          <p15:clr>
            <a:srgbClr val="A4A3A4"/>
          </p15:clr>
        </p15:guide>
        <p15:guide id="5" orient="horz" pos="4156" userDrawn="1">
          <p15:clr>
            <a:srgbClr val="A4A3A4"/>
          </p15:clr>
        </p15:guide>
        <p15:guide id="6" orient="horz" pos="799" userDrawn="1">
          <p15:clr>
            <a:srgbClr val="A4A3A4"/>
          </p15:clr>
        </p15:guide>
        <p15:guide id="8" orient="horz" pos="4042" userDrawn="1">
          <p15:clr>
            <a:srgbClr val="A4A3A4"/>
          </p15:clr>
        </p15:guide>
        <p15:guide id="13" orient="horz" pos="119" userDrawn="1">
          <p15:clr>
            <a:srgbClr val="A4A3A4"/>
          </p15:clr>
        </p15:guide>
        <p15:guide id="14" orient="horz" pos="527" userDrawn="1">
          <p15:clr>
            <a:srgbClr val="A4A3A4"/>
          </p15:clr>
        </p15:guide>
        <p15:guide id="15" orient="horz" pos="18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C52"/>
    <a:srgbClr val="00C6B4"/>
    <a:srgbClr val="9ED9B8"/>
    <a:srgbClr val="39ADC3"/>
    <a:srgbClr val="2260A9"/>
    <a:srgbClr val="1C2D81"/>
    <a:srgbClr val="C1A47F"/>
    <a:srgbClr val="ACD9D5"/>
    <a:srgbClr val="F7F0DD"/>
    <a:srgbClr val="DC7D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45" autoAdjust="0"/>
    <p:restoredTop sz="94648"/>
  </p:normalViewPr>
  <p:slideViewPr>
    <p:cSldViewPr snapToGrid="0" snapToObjects="1" showGuides="1">
      <p:cViewPr varScale="1">
        <p:scale>
          <a:sx n="104" d="100"/>
          <a:sy n="104" d="100"/>
        </p:scale>
        <p:origin x="246" y="114"/>
      </p:cViewPr>
      <p:guideLst>
        <p:guide orient="horz" pos="1593"/>
        <p:guide pos="3840"/>
        <p:guide pos="166"/>
        <p:guide pos="7514"/>
        <p:guide orient="horz" pos="4156"/>
        <p:guide orient="horz" pos="799"/>
        <p:guide orient="horz" pos="4042"/>
        <p:guide orient="horz" pos="119"/>
        <p:guide orient="horz" pos="527"/>
        <p:guide orient="horz" pos="18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모바일쇼핑 </c:v>
                </c:pt>
              </c:strCache>
            </c:strRef>
          </c:tx>
          <c:spPr>
            <a:solidFill>
              <a:srgbClr val="0DC5B4">
                <a:alpha val="65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2017년</c:v>
                </c:pt>
                <c:pt idx="1">
                  <c:v>2018년</c:v>
                </c:pt>
                <c:pt idx="2">
                  <c:v>2019년</c:v>
                </c:pt>
                <c:pt idx="3">
                  <c:v>2020년(잠정)</c:v>
                </c:pt>
              </c:strCache>
            </c:strRef>
          </c:cat>
          <c:val>
            <c:numRef>
              <c:f>Sheet1!$B$2:$B$5</c:f>
              <c:numCache>
                <c:formatCode>_(* #,##0_);_(* \(#,##0\);_(* "-"_);_(@_)</c:formatCode>
                <c:ptCount val="4"/>
                <c:pt idx="0">
                  <c:v>23543</c:v>
                </c:pt>
                <c:pt idx="1">
                  <c:v>47730</c:v>
                </c:pt>
                <c:pt idx="2">
                  <c:v>90877</c:v>
                </c:pt>
                <c:pt idx="3">
                  <c:v>165197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FD-4F74-ABA2-EBB92E47BC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인터넷쇼핑 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2017년</c:v>
                </c:pt>
                <c:pt idx="1">
                  <c:v>2018년</c:v>
                </c:pt>
                <c:pt idx="2">
                  <c:v>2019년</c:v>
                </c:pt>
                <c:pt idx="3">
                  <c:v>2020년(잠정)</c:v>
                </c:pt>
              </c:strCache>
            </c:strRef>
          </c:cat>
          <c:val>
            <c:numRef>
              <c:f>Sheet1!$C$2:$C$5</c:f>
              <c:numCache>
                <c:formatCode>_(* #,##0_);_(* \(#,##0\);_(* "-"_);_(@_)</c:formatCode>
                <c:ptCount val="4"/>
                <c:pt idx="0">
                  <c:v>3783</c:v>
                </c:pt>
                <c:pt idx="1">
                  <c:v>4898</c:v>
                </c:pt>
                <c:pt idx="2">
                  <c:v>6451</c:v>
                </c:pt>
                <c:pt idx="3">
                  <c:v>8631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FD-4F74-ABA2-EBB92E47BC4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3897807"/>
        <c:axId val="113719167"/>
      </c:barChart>
      <c:catAx>
        <c:axId val="113897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13719167"/>
        <c:crosses val="autoZero"/>
        <c:auto val="1"/>
        <c:lblAlgn val="ctr"/>
        <c:lblOffset val="100"/>
        <c:noMultiLvlLbl val="0"/>
      </c:catAx>
      <c:valAx>
        <c:axId val="113719167"/>
        <c:scaling>
          <c:orientation val="minMax"/>
          <c:max val="200000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13897807"/>
        <c:crosses val="autoZero"/>
        <c:crossBetween val="between"/>
        <c:majorUnit val="50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71570806563292"/>
          <c:y val="6.0487858420907835E-2"/>
          <c:w val="0.43257490142092597"/>
          <c:h val="8.4371841006280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 i="0">
          <a:ln>
            <a:solidFill>
              <a:schemeClr val="tx1">
                <a:alpha val="0"/>
              </a:schemeClr>
            </a:solidFill>
          </a:ln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931225393700788E-2"/>
          <c:y val="0.12772864617810986"/>
          <c:w val="0.92688127460629921"/>
          <c:h val="0.720664510293767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배달의민족</c:v>
                </c:pt>
                <c:pt idx="1">
                  <c:v>요기요</c:v>
                </c:pt>
                <c:pt idx="2">
                  <c:v>쿠팡이츠</c:v>
                </c:pt>
                <c:pt idx="3">
                  <c:v>배달통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92.7</c:v>
                </c:pt>
                <c:pt idx="1">
                  <c:v>86.5</c:v>
                </c:pt>
                <c:pt idx="2">
                  <c:v>0</c:v>
                </c:pt>
                <c:pt idx="3">
                  <c:v>70.599999999999994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AD-9543-AC5D-CE26371D00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2020년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배달의민족</c:v>
                </c:pt>
                <c:pt idx="1">
                  <c:v>요기요</c:v>
                </c:pt>
                <c:pt idx="2">
                  <c:v>쿠팡이츠</c:v>
                </c:pt>
                <c:pt idx="3">
                  <c:v>배달통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93.4</c:v>
                </c:pt>
                <c:pt idx="1">
                  <c:v>90</c:v>
                </c:pt>
                <c:pt idx="2">
                  <c:v>23.3</c:v>
                </c:pt>
                <c:pt idx="3">
                  <c:v>62.7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AD-9543-AC5D-CE26371D00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2021년</c:v>
                </c:pt>
              </c:strCache>
            </c:strRef>
          </c:tx>
          <c:spPr>
            <a:solidFill>
              <a:srgbClr val="0DC5B4">
                <a:alpha val="65000"/>
              </a:srgbClr>
            </a:solidFill>
            <a:ln>
              <a:noFill/>
            </a:ln>
            <a:effectLst/>
          </c:spPr>
          <c:invertIfNegative val="0"/>
          <c:dLbls>
            <c:dLbl>
              <c:idx val="8"/>
              <c:layout>
                <c:manualLayout>
                  <c:x val="0"/>
                  <c:y val="1.782430992714620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3AD-9543-AC5D-CE26371D00E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배달의민족</c:v>
                </c:pt>
                <c:pt idx="1">
                  <c:v>요기요</c:v>
                </c:pt>
                <c:pt idx="2">
                  <c:v>쿠팡이츠</c:v>
                </c:pt>
                <c:pt idx="3">
                  <c:v>배달통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95.8</c:v>
                </c:pt>
                <c:pt idx="1">
                  <c:v>90</c:v>
                </c:pt>
                <c:pt idx="2">
                  <c:v>72.400000000000006</c:v>
                </c:pt>
                <c:pt idx="3">
                  <c:v>55.5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AD-9543-AC5D-CE26371D00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5831439"/>
        <c:axId val="115632495"/>
      </c:barChart>
      <c:catAx>
        <c:axId val="275831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15632495"/>
        <c:crosses val="autoZero"/>
        <c:auto val="1"/>
        <c:lblAlgn val="ctr"/>
        <c:lblOffset val="100"/>
        <c:noMultiLvlLbl val="0"/>
      </c:catAx>
      <c:valAx>
        <c:axId val="115632495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49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275831439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264918238296481"/>
          <c:y val="4.0265571851348526E-2"/>
          <c:w val="0.14090964710360993"/>
          <c:h val="0.1632787972313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6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277242507029561E-2"/>
          <c:y val="0.12064557562042233"/>
          <c:w val="0.92144551498594085"/>
          <c:h val="0.668026437905152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평균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배달비 지불액 (단위: 원)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1340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A1-F74A-BF39-41A9AFC9F5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1인분 고객</c:v>
                </c:pt>
              </c:strCache>
            </c:strRef>
          </c:tx>
          <c:spPr>
            <a:solidFill>
              <a:srgbClr val="00C6B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배달비 지불액 (단위: 원)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1890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A1-F74A-BF39-41A9AFC9F57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3031424"/>
        <c:axId val="236578351"/>
      </c:barChart>
      <c:catAx>
        <c:axId val="14303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pPr>
            <a:endParaRPr lang="ko-KR"/>
          </a:p>
        </c:txPr>
        <c:crossAx val="236578351"/>
        <c:crosses val="autoZero"/>
        <c:auto val="1"/>
        <c:lblAlgn val="ctr"/>
        <c:lblOffset val="100"/>
        <c:noMultiLvlLbl val="0"/>
      </c:catAx>
      <c:valAx>
        <c:axId val="2365783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3031424"/>
        <c:crosses val="autoZero"/>
        <c:crossBetween val="between"/>
        <c:minorUnit val="50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75214654207036891"/>
          <c:y val="0.35029485670015342"/>
          <c:w val="0.24785345792963101"/>
          <c:h val="0.247625600799196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0" i="0">
          <a:latin typeface="나눔스퀘어_ac ExtraBold" panose="020B0600000101010101" pitchFamily="50" charset="-127"/>
          <a:ea typeface="나눔스퀘어_ac ExtraBold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6144A-2490-1245-BE3A-142C00AF306E}" type="datetimeFigureOut">
              <a:rPr kumimoji="1" lang="ko-KR" altLang="en-US" smtClean="0"/>
              <a:t>2021-08-26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2A3B7-A103-414B-BDAF-0444F5F3BE4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490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206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8621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8266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kumimoji="1"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8054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91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4282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9197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5236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4539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0096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9204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0630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8675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3040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4417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8956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8018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1976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0391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74338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174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9222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4182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206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6278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927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9581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2A3B7-A103-414B-BDAF-0444F5F3BE45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7595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E0668-90CF-EC47-BA56-547461CA2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484ADB-9275-ED41-9BE1-9D8570F8D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4DE4B-A91C-544E-9C2E-4A1E6978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D8B6-EA01-B74F-896F-1AE0DC7195EF}" type="datetimeFigureOut">
              <a:rPr kumimoji="1" lang="ko-KR" altLang="en-US" smtClean="0"/>
              <a:t>2021-08-26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59FBD8-CFF4-7542-B219-A8291B44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2B6BE-9929-0942-8361-6BBDD409F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38A0C-44AC-7944-A6D0-B765AE8851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882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BBDA0-55FD-4346-915B-2A831D6D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6EECB1-2075-3942-BA71-50C5912A2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FC07-8A40-6646-9D5D-4D86E1F25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D8B6-EA01-B74F-896F-1AE0DC7195EF}" type="datetimeFigureOut">
              <a:rPr kumimoji="1" lang="ko-KR" altLang="en-US" smtClean="0"/>
              <a:t>2021-08-26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2963BA-D97D-854C-911E-7195A396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9AB06-064A-9845-8B4E-0075034B1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38A0C-44AC-7944-A6D0-B765AE8851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244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F8D5B2-2DCC-8E42-8863-E263262F1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D0123A-2A16-BA4E-9568-552D61887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785B48-1C0E-064C-B43F-AB8E1BFC9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D8B6-EA01-B74F-896F-1AE0DC7195EF}" type="datetimeFigureOut">
              <a:rPr kumimoji="1" lang="ko-KR" altLang="en-US" smtClean="0"/>
              <a:t>2021-08-26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B9B12A-BE9E-D746-BE3F-22080000D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523D6-3E75-4649-A3AB-B281DD92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38A0C-44AC-7944-A6D0-B765AE8851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106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E065A-9C28-544D-AA27-2BB53943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25AFB7-6C1D-1C44-A83A-FD0106BE2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08DFFF-7BEC-9640-B692-5CB2879D4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D8B6-EA01-B74F-896F-1AE0DC7195EF}" type="datetimeFigureOut">
              <a:rPr kumimoji="1" lang="ko-KR" altLang="en-US" smtClean="0"/>
              <a:t>2021-08-26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09852D-873F-4B4A-BD19-8D7045A0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6CFDB-AC33-4144-8AA0-B6E4CBBC8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38A0C-44AC-7944-A6D0-B765AE8851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537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3292A-D561-134E-85D4-69626BA5D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CC0825-B845-2A45-9F06-5C17118E9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C7768C-882A-734D-95D1-7CBF0F0C5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D8B6-EA01-B74F-896F-1AE0DC7195EF}" type="datetimeFigureOut">
              <a:rPr kumimoji="1" lang="ko-KR" altLang="en-US" smtClean="0"/>
              <a:t>2021-08-26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9C3858-CB55-B940-9B46-B992B6CAE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93F389-18D2-4D4B-8E11-6BBF9C6FB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38A0C-44AC-7944-A6D0-B765AE8851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618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70D8D-40DC-8B48-BD4E-E0F0DACB4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A7C3BA-ED86-C346-AEC5-D06E9CF44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50868D-3BFE-F849-8B0A-D0C09C1A2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256801-0240-2D41-80C4-1DF255F12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D8B6-EA01-B74F-896F-1AE0DC7195EF}" type="datetimeFigureOut">
              <a:rPr kumimoji="1" lang="ko-KR" altLang="en-US" smtClean="0"/>
              <a:t>2021-08-26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463F2-9A04-E94C-A002-10423FFDD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9ADC45-647E-3D4B-9B6A-70BBF6D4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38A0C-44AC-7944-A6D0-B765AE8851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985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60FB-D043-4A44-AAE8-58DCAEA0C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8408BA-35D3-7A41-AB22-F19C90A5E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DB4A8C-C9DF-9647-8CC2-EE96424A7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D15F00-D650-5548-B596-224E4C74B8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A14CE0-BD3E-754D-B29E-C7CFACA462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AECEAAB-CC86-794E-9ECD-67669CCD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D8B6-EA01-B74F-896F-1AE0DC7195EF}" type="datetimeFigureOut">
              <a:rPr kumimoji="1" lang="ko-KR" altLang="en-US" smtClean="0"/>
              <a:t>2021-08-26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E35AD5-DB91-A249-86F9-5ED158177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D6B8D2-E307-724D-897A-ED6DEFAC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38A0C-44AC-7944-A6D0-B765AE8851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373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B8526-ABCF-ED49-A7D9-0F764BD0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7335BA-54D0-2841-A73F-4F66EE3F1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D8B6-EA01-B74F-896F-1AE0DC7195EF}" type="datetimeFigureOut">
              <a:rPr kumimoji="1" lang="ko-KR" altLang="en-US" smtClean="0"/>
              <a:t>2021-08-26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865E80-9D73-AB4F-BA3A-C77C11B9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11AFB1-BE81-D748-AB81-83F67D1D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38A0C-44AC-7944-A6D0-B765AE8851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087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E6392B-98F5-1345-B66F-FC650EC36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D8B6-EA01-B74F-896F-1AE0DC7195EF}" type="datetimeFigureOut">
              <a:rPr kumimoji="1" lang="ko-KR" altLang="en-US" smtClean="0"/>
              <a:t>2021-08-26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16506D-0E62-EC49-8347-6AF98072C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A9486C-FC03-4A4E-A859-C6AD0605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38A0C-44AC-7944-A6D0-B765AE8851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0940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FF2BC-BBF2-DE43-9827-0980583B3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13B33A-76D4-2B4A-982D-76DC75356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290D2B-739A-164C-AAF8-92CF69D74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0F147-A55B-6E41-8D98-96DFD729B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D8B6-EA01-B74F-896F-1AE0DC7195EF}" type="datetimeFigureOut">
              <a:rPr kumimoji="1" lang="ko-KR" altLang="en-US" smtClean="0"/>
              <a:t>2021-08-26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57EFCE-9B05-CC48-AB05-BAB1889EB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128CAC-0BDF-E140-BC85-B1CC8054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38A0C-44AC-7944-A6D0-B765AE8851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0044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E6E85-308B-9D42-9F84-1FF0F6420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43BBA0C-8DE6-CE40-8135-E56EBDD1B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84089D-7045-6245-8AFF-991409E58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43CFBF-59FD-D041-B67F-B8E8CAE2D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D8B6-EA01-B74F-896F-1AE0DC7195EF}" type="datetimeFigureOut">
              <a:rPr kumimoji="1" lang="ko-KR" altLang="en-US" smtClean="0"/>
              <a:t>2021-08-26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3B9EAB-2050-B140-80AF-A6F2205A0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85C9AE-35DD-3D45-863D-6B86647A2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38A0C-44AC-7944-A6D0-B765AE8851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3597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F3D108-6B7C-6D45-8410-938EB6A53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3FC1DA-DF94-C946-869B-476AC3487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354375-3C06-0E47-A9DE-81E35AF35A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2D8B6-EA01-B74F-896F-1AE0DC7195EF}" type="datetimeFigureOut">
              <a:rPr kumimoji="1" lang="ko-KR" altLang="en-US" smtClean="0"/>
              <a:t>2021-08-26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198503-AA78-2C4C-A0FA-65657AE1A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7DFAB-FE8D-1F49-AB9D-302CB8EA0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38A0C-44AC-7944-A6D0-B765AE8851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6248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chart" Target="../charts/char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con.io/competitions/official/235753/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kosis.kr/index/index.do" TargetMode="External"/><Relationship Id="rId4" Type="http://schemas.openxmlformats.org/officeDocument/2006/relationships/hyperlink" Target="https://www.localdata.go.kr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onga.com/news/Economy/article/all/20160917/80313267/2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news.kmib.co.kr/article/view.asp?arcid=0924204404&amp;code=11151400&amp;cp=nv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hosun.com/economy/market_trend/2021/04/07/6UODGKNDGNGMXLYXBBJ6S76YSY/" TargetMode="External"/><Relationship Id="rId11" Type="http://schemas.openxmlformats.org/officeDocument/2006/relationships/hyperlink" Target="https://www.sisajournal.com/news/articleView.html?idxno=216928" TargetMode="External"/><Relationship Id="rId5" Type="http://schemas.openxmlformats.org/officeDocument/2006/relationships/hyperlink" Target="https://newsis.com/view/?id=NISX20210222_0001347095" TargetMode="External"/><Relationship Id="rId10" Type="http://schemas.openxmlformats.org/officeDocument/2006/relationships/hyperlink" Target="https://www.upinews.kr/newsView/upi202009070095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www.hani.co.kr/arti/area/capital/985179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CFB3051-6194-7B4B-9511-57202338DBEC}"/>
              </a:ext>
            </a:extLst>
          </p:cNvPr>
          <p:cNvSpPr txBox="1"/>
          <p:nvPr/>
        </p:nvSpPr>
        <p:spPr>
          <a:xfrm>
            <a:off x="1058487" y="515571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 삼각관계</a:t>
            </a:r>
            <a:endParaRPr kumimoji="1" lang="en-US" altLang="ko-KR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F6519-66AE-48FA-B250-4D7B4EA6D955}"/>
              </a:ext>
            </a:extLst>
          </p:cNvPr>
          <p:cNvSpPr txBox="1"/>
          <p:nvPr/>
        </p:nvSpPr>
        <p:spPr>
          <a:xfrm>
            <a:off x="1058487" y="2729855"/>
            <a:ext cx="10612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통신 빅데이터 플랫폼 데이터를 활용한 포스트 코로나 시대 배달 음식점 창업 가이드</a:t>
            </a:r>
            <a:endParaRPr kumimoji="1" lang="en-US" altLang="ko-KR" sz="2400" dirty="0"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1FE931-513A-43CB-B0F7-93D1CCFBE5B5}"/>
              </a:ext>
            </a:extLst>
          </p:cNvPr>
          <p:cNvSpPr txBox="1"/>
          <p:nvPr/>
        </p:nvSpPr>
        <p:spPr>
          <a:xfrm>
            <a:off x="1058487" y="1299802"/>
            <a:ext cx="108176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배달 음식점 창업 가이드를 만나고</a:t>
            </a:r>
            <a:endParaRPr kumimoji="1" lang="en-US" altLang="ko-KR" sz="4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3A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나의 성공시대 시작됐다</a:t>
            </a:r>
            <a:r>
              <a:rPr kumimoji="1"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kumimoji="1" lang="ko-KR" altLang="en-US" sz="4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3A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BE941F-5A6B-4361-AF4A-8364A7B874D4}"/>
              </a:ext>
            </a:extLst>
          </p:cNvPr>
          <p:cNvSpPr txBox="1"/>
          <p:nvPr/>
        </p:nvSpPr>
        <p:spPr>
          <a:xfrm>
            <a:off x="1058487" y="97373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1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[2021 </a:t>
            </a:r>
            <a:r>
              <a:rPr lang="ko-KR" altLang="en-US" sz="1600" i="1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통신 플랫폼 경진대회</a:t>
            </a:r>
            <a:r>
              <a:rPr lang="en-US" altLang="ko-KR" sz="1600" i="1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  <a:endParaRPr lang="ko-KR" altLang="en-US" sz="1600" i="1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914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자전거, 흐림, 자전거타기이(가) 표시된 사진&#10;&#10;자동 생성된 설명">
            <a:extLst>
              <a:ext uri="{FF2B5EF4-FFF2-40B4-BE49-F238E27FC236}">
                <a16:creationId xmlns:a16="http://schemas.microsoft.com/office/drawing/2014/main" id="{B8D5E492-2DF0-4AD9-90AC-456521006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4" b="2554"/>
          <a:stretch/>
        </p:blipFill>
        <p:spPr>
          <a:xfrm>
            <a:off x="1" y="0"/>
            <a:ext cx="12218902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93C82A-9E7A-4647-9518-C2EB4C7ADD05}"/>
              </a:ext>
            </a:extLst>
          </p:cNvPr>
          <p:cNvSpPr/>
          <p:nvPr/>
        </p:nvSpPr>
        <p:spPr>
          <a:xfrm>
            <a:off x="-8080" y="0"/>
            <a:ext cx="1220008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144CF6-AACE-4114-8605-1ED4A31C5811}"/>
              </a:ext>
            </a:extLst>
          </p:cNvPr>
          <p:cNvSpPr txBox="1"/>
          <p:nvPr/>
        </p:nvSpPr>
        <p:spPr>
          <a:xfrm>
            <a:off x="442914" y="1482523"/>
            <a:ext cx="1130617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코로나</a:t>
            </a:r>
            <a:r>
              <a: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19</a:t>
            </a:r>
            <a:r>
              <a:rPr kumimoji="1"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영향으로 인해 발달상권은 축소되고</a:t>
            </a:r>
            <a:r>
              <a: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</a:p>
          <a:p>
            <a:pPr algn="ctr"/>
            <a:r>
              <a:rPr kumimoji="1"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배후지 위주의 골목상권이 부상함에 따라</a:t>
            </a:r>
            <a:endParaRPr kumimoji="1"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kumimoji="1"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음식점의 </a:t>
            </a: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생존 공식이 변화</a:t>
            </a:r>
            <a:r>
              <a:rPr kumimoji="1"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하고 있습니다</a:t>
            </a:r>
            <a:r>
              <a: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algn="ctr"/>
            <a:endParaRPr kumimoji="1"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kumimoji="1"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kumimoji="1"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kumimoji="1"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kumimoji="1"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kumimoji="1"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이제 오프라인 위주로 이루어졌던 상권 분석 시스템도</a:t>
            </a:r>
            <a:endParaRPr kumimoji="1"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배달을 고려한 </a:t>
            </a:r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배달 상권 분석 시스템</a:t>
            </a:r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변화해야 합니다</a:t>
            </a:r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kumimoji="1"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FBCCA-A465-48DA-845A-D31C8E044D4D}"/>
              </a:ext>
            </a:extLst>
          </p:cNvPr>
          <p:cNvSpPr txBox="1"/>
          <p:nvPr/>
        </p:nvSpPr>
        <p:spPr>
          <a:xfrm>
            <a:off x="8921751" y="84521"/>
            <a:ext cx="32702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i="1" dirty="0"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Image by Rudy and Peter </a:t>
            </a:r>
            <a:r>
              <a:rPr lang="en-US" altLang="ko-KR" sz="1050" i="1" dirty="0" err="1"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Skitterians</a:t>
            </a:r>
            <a:r>
              <a:rPr lang="en-US" altLang="ko-KR" sz="1050" i="1" dirty="0"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from </a:t>
            </a:r>
            <a:r>
              <a:rPr lang="en-US" altLang="ko-KR" sz="1050" i="1" dirty="0" err="1"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Pixabay</a:t>
            </a:r>
            <a:r>
              <a:rPr lang="en-US" altLang="ko-KR" sz="1050" i="1" dirty="0"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06467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3062FE-A453-454F-9619-AFC1B1ABEC50}"/>
              </a:ext>
            </a:extLst>
          </p:cNvPr>
          <p:cNvSpPr txBox="1"/>
          <p:nvPr/>
        </p:nvSpPr>
        <p:spPr>
          <a:xfrm>
            <a:off x="1733348" y="817785"/>
            <a:ext cx="4535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방향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542A0-FEEC-463B-857B-5BD05EC74880}"/>
              </a:ext>
            </a:extLst>
          </p:cNvPr>
          <p:cNvSpPr txBox="1"/>
          <p:nvPr/>
        </p:nvSpPr>
        <p:spPr>
          <a:xfrm>
            <a:off x="1733347" y="1914910"/>
            <a:ext cx="95885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배달이 빨라야 한다</a:t>
            </a:r>
            <a:r>
              <a:rPr kumimoji="1"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</a:p>
          <a:p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라이더를 확보해야 한다</a:t>
            </a:r>
            <a:r>
              <a:rPr kumimoji="1"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</a:p>
          <a:p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상권의 경쟁 상황을 알아야 한다</a:t>
            </a:r>
            <a:r>
              <a:rPr kumimoji="1"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</a:p>
          <a:p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잠재고객을 파악하라</a:t>
            </a:r>
            <a:r>
              <a:rPr kumimoji="1"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kumimoji="1"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2947CC-263A-4C87-AF02-CD09A5965ED9}"/>
              </a:ext>
            </a:extLst>
          </p:cNvPr>
          <p:cNvCxnSpPr>
            <a:cxnSpLocks/>
          </p:cNvCxnSpPr>
          <p:nvPr/>
        </p:nvCxnSpPr>
        <p:spPr>
          <a:xfrm>
            <a:off x="3668684" y="1119449"/>
            <a:ext cx="6478616" cy="0"/>
          </a:xfrm>
          <a:prstGeom prst="line">
            <a:avLst/>
          </a:prstGeom>
          <a:ln w="38100">
            <a:solidFill>
              <a:srgbClr val="00B3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33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12396C-6FFB-744B-84C5-2881147DBA2B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6CDD1-2558-F143-B078-E357B9375BF5}"/>
              </a:ext>
            </a:extLst>
          </p:cNvPr>
          <p:cNvSpPr txBox="1"/>
          <p:nvPr/>
        </p:nvSpPr>
        <p:spPr>
          <a:xfrm>
            <a:off x="5124498" y="4840593"/>
            <a:ext cx="6438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년은 배달의민족과 요기요가 배달 앱에서 많은 비중을 차지했던 것에 비해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년에는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쿠팡이츠가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급부상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하고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 err="1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쿠팡이츠가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배달 점유율을 뺏어올 수 있었던 이유는 바로 빠른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 속도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때문입니다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dirty="0" err="1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쿠팡이츠는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다른 경쟁사들의 </a:t>
            </a:r>
            <a:r>
              <a:rPr kumimoji="1" lang="ko-KR" altLang="en-US" sz="1200" dirty="0" err="1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다건배달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번에 여러 음식을 배달하는 형태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고객들의 불만을 해소하기 위해 </a:t>
            </a:r>
            <a:r>
              <a:rPr kumimoji="1" lang="ko-KR" altLang="en-US" sz="1200" dirty="0" err="1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단건배달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번에 하나의 음식만 배달하는 형태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강점으로 시장에 진입했습니다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결과 </a:t>
            </a:r>
            <a:r>
              <a:rPr kumimoji="1" lang="ko-KR" altLang="en-US" sz="1200" dirty="0" err="1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쿠팡이츠는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빠른 배달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이미지 구축이 잘 되어 있음을 알 수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 음식점 창업의 핵심은 빠른 배달 속도를 확보하는 것이라 할 수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C989C2-A835-5844-B382-538C302C86C7}"/>
              </a:ext>
            </a:extLst>
          </p:cNvPr>
          <p:cNvSpPr txBox="1"/>
          <p:nvPr/>
        </p:nvSpPr>
        <p:spPr>
          <a:xfrm>
            <a:off x="442913" y="1279561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b="1" dirty="0"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</a:t>
            </a:r>
            <a:r>
              <a:rPr kumimoji="1" lang="ko-KR" altLang="en-US" sz="2000" b="1"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달이 빨라야 한다</a:t>
            </a:r>
            <a:r>
              <a:rPr kumimoji="1" lang="en-US" altLang="ko-Kore-KR" sz="2000" b="1" dirty="0"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kumimoji="1" lang="en-US" altLang="ko-KR" sz="2000" b="1" dirty="0"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1D9CCE-E16F-974B-B652-CA0796C9B562}"/>
              </a:ext>
            </a:extLst>
          </p:cNvPr>
          <p:cNvSpPr txBox="1"/>
          <p:nvPr/>
        </p:nvSpPr>
        <p:spPr>
          <a:xfrm>
            <a:off x="442914" y="1719294"/>
            <a:ext cx="1130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600" b="1" dirty="0"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kumimoji="1" lang="ko-Kore-KR" altLang="en-US" sz="2600" b="1" dirty="0"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빠른</a:t>
            </a:r>
            <a:r>
              <a:rPr kumimoji="1" lang="ko-KR" altLang="en-US" sz="2600" b="1" dirty="0"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배달</a:t>
            </a:r>
            <a:r>
              <a:rPr kumimoji="1" lang="en-US" altLang="ko-Kore-KR" sz="2600" b="1" dirty="0"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kumimoji="1" lang="ko-Kore-KR" altLang="en-US" sz="2600" b="1" dirty="0"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</a:t>
            </a:r>
            <a:r>
              <a:rPr kumimoji="1" lang="ko-KR" altLang="en-US" sz="2600" b="1" dirty="0"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급성장한 </a:t>
            </a:r>
            <a:r>
              <a:rPr kumimoji="1" lang="ko-KR" altLang="en-US" sz="2600" b="1" dirty="0" err="1"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쿠팡이츠</a:t>
            </a:r>
            <a:endParaRPr kumimoji="1" lang="en-US" altLang="ko-KR" sz="2600" b="1" dirty="0"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F466FCD-9118-5C4A-A0A6-5F7F215F0ADE}"/>
              </a:ext>
            </a:extLst>
          </p:cNvPr>
          <p:cNvGrpSpPr/>
          <p:nvPr/>
        </p:nvGrpSpPr>
        <p:grpSpPr>
          <a:xfrm>
            <a:off x="5357473" y="447746"/>
            <a:ext cx="1477053" cy="111876"/>
            <a:chOff x="5260153" y="562568"/>
            <a:chExt cx="1661942" cy="12588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75652D8-FC3C-D748-889A-E0CF7F24B828}"/>
                </a:ext>
              </a:extLst>
            </p:cNvPr>
            <p:cNvSpPr/>
            <p:nvPr/>
          </p:nvSpPr>
          <p:spPr>
            <a:xfrm>
              <a:off x="5260153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A0C157B-43A6-664E-A669-AEAD71924514}"/>
                </a:ext>
              </a:extLst>
            </p:cNvPr>
            <p:cNvSpPr/>
            <p:nvPr/>
          </p:nvSpPr>
          <p:spPr>
            <a:xfrm>
              <a:off x="5772174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3B74DC9-06C5-1343-8123-DE2DD4C7DCC1}"/>
                </a:ext>
              </a:extLst>
            </p:cNvPr>
            <p:cNvSpPr/>
            <p:nvPr/>
          </p:nvSpPr>
          <p:spPr>
            <a:xfrm>
              <a:off x="6284195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3BDBA64-CEE9-9B4C-A9C9-6C35FF951F49}"/>
                </a:ext>
              </a:extLst>
            </p:cNvPr>
            <p:cNvSpPr/>
            <p:nvPr/>
          </p:nvSpPr>
          <p:spPr>
            <a:xfrm>
              <a:off x="679621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A566E9D2-5C99-4958-BC7C-A8089A7B8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99CED0D-F5D7-4CE0-A8D1-E8A07C42B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03E5651-5413-4A4A-BAFD-A642A76BA908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방향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BFE3472-A9DC-4C64-A9E1-1884368C646E}"/>
              </a:ext>
            </a:extLst>
          </p:cNvPr>
          <p:cNvGrpSpPr/>
          <p:nvPr/>
        </p:nvGrpSpPr>
        <p:grpSpPr>
          <a:xfrm>
            <a:off x="1087876" y="2720371"/>
            <a:ext cx="3630537" cy="3106919"/>
            <a:chOff x="1322463" y="2836671"/>
            <a:chExt cx="3630537" cy="310691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65AD70C-2968-4E9E-8E28-D859228D5099}"/>
                </a:ext>
              </a:extLst>
            </p:cNvPr>
            <p:cNvSpPr/>
            <p:nvPr/>
          </p:nvSpPr>
          <p:spPr>
            <a:xfrm>
              <a:off x="1322464" y="2836671"/>
              <a:ext cx="3630536" cy="3106919"/>
            </a:xfrm>
            <a:prstGeom prst="rect">
              <a:avLst/>
            </a:prstGeom>
            <a:solidFill>
              <a:srgbClr val="F2F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34" name="차트 33">
              <a:extLst>
                <a:ext uri="{FF2B5EF4-FFF2-40B4-BE49-F238E27FC236}">
                  <a16:creationId xmlns:a16="http://schemas.microsoft.com/office/drawing/2014/main" id="{8573F6CF-F3D7-6146-8928-F89638107BC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76583198"/>
                </p:ext>
              </p:extLst>
            </p:nvPr>
          </p:nvGraphicFramePr>
          <p:xfrm>
            <a:off x="1671528" y="3208889"/>
            <a:ext cx="2868519" cy="25594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F5F02B9-FBEE-DA48-BA59-A2A641FFD3BD}"/>
                </a:ext>
              </a:extLst>
            </p:cNvPr>
            <p:cNvSpPr/>
            <p:nvPr/>
          </p:nvSpPr>
          <p:spPr>
            <a:xfrm>
              <a:off x="3225924" y="3801894"/>
              <a:ext cx="648357" cy="1760312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7" name="모서리가 둥근 사각형 설명선[R] 36">
              <a:extLst>
                <a:ext uri="{FF2B5EF4-FFF2-40B4-BE49-F238E27FC236}">
                  <a16:creationId xmlns:a16="http://schemas.microsoft.com/office/drawing/2014/main" id="{E2BBEA7F-25B4-DB45-9C44-BA6F8E2D7CAF}"/>
                </a:ext>
              </a:extLst>
            </p:cNvPr>
            <p:cNvSpPr/>
            <p:nvPr/>
          </p:nvSpPr>
          <p:spPr>
            <a:xfrm>
              <a:off x="2999222" y="3215005"/>
              <a:ext cx="1034263" cy="398690"/>
            </a:xfrm>
            <a:prstGeom prst="wedgeRoundRectCallout">
              <a:avLst>
                <a:gd name="adj1" fmla="val 25327"/>
                <a:gd name="adj2" fmla="val 97784"/>
                <a:gd name="adj3" fmla="val 16667"/>
              </a:avLst>
            </a:prstGeom>
            <a:solidFill>
              <a:schemeClr val="bg1"/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증가</a:t>
              </a:r>
              <a:r>
                <a:rPr kumimoji="1" lang="en-US" altLang="ko-KR" sz="9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(‘21-20)</a:t>
              </a:r>
              <a:br>
                <a:rPr kumimoji="1" lang="en-US" altLang="ko-KR" sz="9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kumimoji="1" lang="en-US" altLang="ko-KR" sz="9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0B0FE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+49.1</a:t>
              </a:r>
              <a:endParaRPr kumimoji="1" lang="ko-KR" altLang="en-US" sz="9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B0FE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F52633-2DA3-4F3D-AA51-3EF162C9B277}"/>
                </a:ext>
              </a:extLst>
            </p:cNvPr>
            <p:cNvSpPr txBox="1"/>
            <p:nvPr/>
          </p:nvSpPr>
          <p:spPr>
            <a:xfrm>
              <a:off x="2167351" y="5618392"/>
              <a:ext cx="27655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출처</a:t>
              </a:r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kumimoji="1" lang="ko-KR" altLang="en-US" sz="1000" i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오픈서베이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배달 서비스 트렌드 리포트 </a:t>
              </a:r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2021</a:t>
              </a:r>
              <a:endParaRPr kumimoji="1" lang="ko-KR" altLang="en-US" sz="1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B9C762-EC53-418E-A978-EC6D097FA2C8}"/>
                </a:ext>
              </a:extLst>
            </p:cNvPr>
            <p:cNvSpPr txBox="1"/>
            <p:nvPr/>
          </p:nvSpPr>
          <p:spPr>
            <a:xfrm>
              <a:off x="1322463" y="2843623"/>
              <a:ext cx="19736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알고 있는 음식 배달 앱 서비스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F3AA8BC-3BC1-49B8-A407-2CA66DD4DCF5}"/>
              </a:ext>
            </a:extLst>
          </p:cNvPr>
          <p:cNvGrpSpPr/>
          <p:nvPr/>
        </p:nvGrpSpPr>
        <p:grpSpPr>
          <a:xfrm>
            <a:off x="5210940" y="2424702"/>
            <a:ext cx="6391612" cy="2307869"/>
            <a:chOff x="5210940" y="2817225"/>
            <a:chExt cx="6391612" cy="230786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28365BC-5A6C-44AB-9E3C-F583F6A43EFE}"/>
                </a:ext>
              </a:extLst>
            </p:cNvPr>
            <p:cNvGrpSpPr/>
            <p:nvPr/>
          </p:nvGrpSpPr>
          <p:grpSpPr>
            <a:xfrm>
              <a:off x="5210940" y="3152228"/>
              <a:ext cx="6391612" cy="1972866"/>
              <a:chOff x="4997476" y="3566433"/>
              <a:chExt cx="6391612" cy="1972866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11E0B945-4BCE-4A52-AE34-A8CD511541EB}"/>
                  </a:ext>
                </a:extLst>
              </p:cNvPr>
              <p:cNvGrpSpPr/>
              <p:nvPr/>
            </p:nvGrpSpPr>
            <p:grpSpPr>
              <a:xfrm>
                <a:off x="4997476" y="3566433"/>
                <a:ext cx="6391612" cy="1972866"/>
                <a:chOff x="4997476" y="3566433"/>
                <a:chExt cx="6391612" cy="1972866"/>
              </a:xfrm>
            </p:grpSpPr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DBA624E7-25C8-F547-B57D-09356B4D6C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7631" r="2218" b="20689"/>
                <a:stretch/>
              </p:blipFill>
              <p:spPr>
                <a:xfrm>
                  <a:off x="4997476" y="3566433"/>
                  <a:ext cx="6352209" cy="1775195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F7A4670-0ED4-4B5C-9CE4-F656F6C6299C}"/>
                    </a:ext>
                  </a:extLst>
                </p:cNvPr>
                <p:cNvSpPr txBox="1"/>
                <p:nvPr/>
              </p:nvSpPr>
              <p:spPr>
                <a:xfrm>
                  <a:off x="8623587" y="5293078"/>
                  <a:ext cx="276550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000" i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94C52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[</a:t>
                  </a:r>
                  <a:r>
                    <a:rPr kumimoji="1" lang="ko-KR" altLang="en-US" sz="1000" i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94C52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출처</a:t>
                  </a:r>
                  <a:r>
                    <a:rPr kumimoji="1" lang="en-US" altLang="ko-KR" sz="1000" i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94C52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] </a:t>
                  </a:r>
                  <a:r>
                    <a:rPr kumimoji="1" lang="ko-KR" altLang="en-US" sz="1000" i="1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94C52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오픈서베이</a:t>
                  </a:r>
                  <a:r>
                    <a:rPr kumimoji="1" lang="ko-KR" altLang="en-US" sz="1000" i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94C52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배달 서비스 트렌드 리포트 </a:t>
                  </a:r>
                  <a:r>
                    <a:rPr kumimoji="1" lang="en-US" altLang="ko-KR" sz="1000" i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94C52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2021</a:t>
                  </a:r>
                  <a:endParaRPr kumimoji="1" lang="ko-KR" altLang="en-US" sz="1000" i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94C52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B3492A14-95EB-4699-B788-DDC50B0D0585}"/>
                  </a:ext>
                </a:extLst>
              </p:cNvPr>
              <p:cNvSpPr/>
              <p:nvPr/>
            </p:nvSpPr>
            <p:spPr>
              <a:xfrm>
                <a:off x="9586914" y="4234725"/>
                <a:ext cx="1302324" cy="879899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3E5D3CB-1C33-4981-A16D-49C64ED99221}"/>
                </a:ext>
              </a:extLst>
            </p:cNvPr>
            <p:cNvSpPr txBox="1"/>
            <p:nvPr/>
          </p:nvSpPr>
          <p:spPr>
            <a:xfrm>
              <a:off x="5210940" y="2817225"/>
              <a:ext cx="2848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배달 앱 서비스 별 연상 이미지 워드 클라우드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6535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12396C-6FFB-744B-84C5-2881147DBA2B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D08FA3-C975-4FF5-BC11-423B4F696304}"/>
              </a:ext>
            </a:extLst>
          </p:cNvPr>
          <p:cNvGrpSpPr/>
          <p:nvPr/>
        </p:nvGrpSpPr>
        <p:grpSpPr>
          <a:xfrm>
            <a:off x="6856252" y="2940731"/>
            <a:ext cx="4396154" cy="338553"/>
            <a:chOff x="7480441" y="2326551"/>
            <a:chExt cx="4396154" cy="3385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988395C-A86A-7545-BACF-F482577618C0}"/>
                </a:ext>
              </a:extLst>
            </p:cNvPr>
            <p:cNvSpPr txBox="1"/>
            <p:nvPr/>
          </p:nvSpPr>
          <p:spPr>
            <a:xfrm>
              <a:off x="7480441" y="2326551"/>
              <a:ext cx="4396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라이더가 선호하는 자치구와 업종이 따로 있다</a:t>
              </a:r>
              <a:r>
                <a:rPr kumimoji="1" lang="en-US" altLang="ko-KR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?!</a:t>
              </a:r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6E9CF712-2388-BC40-8A23-DCD67E5282AA}"/>
                </a:ext>
              </a:extLst>
            </p:cNvPr>
            <p:cNvCxnSpPr>
              <a:cxnSpLocks/>
            </p:cNvCxnSpPr>
            <p:nvPr/>
          </p:nvCxnSpPr>
          <p:spPr>
            <a:xfrm>
              <a:off x="8659615" y="2665104"/>
              <a:ext cx="2037806" cy="0"/>
            </a:xfrm>
            <a:prstGeom prst="line">
              <a:avLst/>
            </a:prstGeom>
            <a:ln w="34925">
              <a:solidFill>
                <a:srgbClr val="00C6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7C989C2-A835-5844-B382-538C302C86C7}"/>
              </a:ext>
            </a:extLst>
          </p:cNvPr>
          <p:cNvSpPr txBox="1"/>
          <p:nvPr/>
        </p:nvSpPr>
        <p:spPr>
          <a:xfrm>
            <a:off x="442913" y="1279561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라이더를 확보해야 한다</a:t>
            </a:r>
            <a:r>
              <a:rPr kumimoji="1" lang="en-US" altLang="ko-Kore-KR" sz="2000" b="1" strike="sngStrike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kumimoji="1" lang="en-US" altLang="ko-KR" sz="2000" b="1" strike="sngStrike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1D9CCE-E16F-974B-B652-CA0796C9B562}"/>
              </a:ext>
            </a:extLst>
          </p:cNvPr>
          <p:cNvSpPr txBox="1"/>
          <p:nvPr/>
        </p:nvSpPr>
        <p:spPr>
          <a:xfrm>
            <a:off x="442914" y="1719294"/>
            <a:ext cx="1130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고객에게 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음식을 전달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해주는 사람은 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결국 라이더</a:t>
            </a:r>
            <a:endParaRPr kumimoji="1" lang="en-US" altLang="ko-KR" sz="26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00C6B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F466FCD-9118-5C4A-A0A6-5F7F215F0ADE}"/>
              </a:ext>
            </a:extLst>
          </p:cNvPr>
          <p:cNvGrpSpPr/>
          <p:nvPr/>
        </p:nvGrpSpPr>
        <p:grpSpPr>
          <a:xfrm>
            <a:off x="5357473" y="447746"/>
            <a:ext cx="1477053" cy="111876"/>
            <a:chOff x="5260153" y="562568"/>
            <a:chExt cx="1661942" cy="12588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75652D8-FC3C-D748-889A-E0CF7F24B828}"/>
                </a:ext>
              </a:extLst>
            </p:cNvPr>
            <p:cNvSpPr/>
            <p:nvPr/>
          </p:nvSpPr>
          <p:spPr>
            <a:xfrm>
              <a:off x="5260153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A0C157B-43A6-664E-A669-AEAD71924514}"/>
                </a:ext>
              </a:extLst>
            </p:cNvPr>
            <p:cNvSpPr/>
            <p:nvPr/>
          </p:nvSpPr>
          <p:spPr>
            <a:xfrm>
              <a:off x="5772174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3B74DC9-06C5-1343-8123-DE2DD4C7DCC1}"/>
                </a:ext>
              </a:extLst>
            </p:cNvPr>
            <p:cNvSpPr/>
            <p:nvPr/>
          </p:nvSpPr>
          <p:spPr>
            <a:xfrm>
              <a:off x="6284195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3BDBA64-CEE9-9B4C-A9C9-6C35FF951F49}"/>
                </a:ext>
              </a:extLst>
            </p:cNvPr>
            <p:cNvSpPr/>
            <p:nvPr/>
          </p:nvSpPr>
          <p:spPr>
            <a:xfrm>
              <a:off x="679621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44BDCA7-EE74-4943-9700-E1DFE5909BD5}"/>
              </a:ext>
            </a:extLst>
          </p:cNvPr>
          <p:cNvSpPr txBox="1"/>
          <p:nvPr/>
        </p:nvSpPr>
        <p:spPr>
          <a:xfrm>
            <a:off x="6561081" y="3502254"/>
            <a:ext cx="502272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코로나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인해 배달이 계속 늘면서 이제는 라이더가 부족한 상황에 이르렀습니다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라이더의 수입은 곧 배달 건수에 비례하기 때문에 라이더는 높은 매출을 위해 가장 쉽고 빠르게 배달할 수 있는 자치구와 업종을 선호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하게 되어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그런 측면에서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부피가 크고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손상이 발생할 수 있는 음식에 대해서 기피하는 경향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두드러지며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이러한 업종은 배달을 원활히 하기에 리스크가 존재합니다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 자치구별로 라이더의 수에 편차가 존재하며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도로가 좋지 않아 배달이 힘들거나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산이나 언덕이 많아 배달이 힘든 자치구는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라이더들이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기피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 것으로 알려져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많은 배달을 원활히 하기 위해서는 라이더가 선호하는 자치구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업종을 선택해 창업하는 것이 유리합니다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1" lang="ko-KR" altLang="en-US" sz="12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0755057-579E-45F0-B397-983CD157D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030D79D-20E8-49F5-8E47-9225F1C1A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F73DB1-FAC5-43C1-A9FA-844FE4AEB733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방향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729BF7-A6C0-40F2-BC4A-09B32149613B}"/>
              </a:ext>
            </a:extLst>
          </p:cNvPr>
          <p:cNvGrpSpPr/>
          <p:nvPr/>
        </p:nvGrpSpPr>
        <p:grpSpPr>
          <a:xfrm>
            <a:off x="664051" y="3456360"/>
            <a:ext cx="5061949" cy="2953894"/>
            <a:chOff x="295524" y="2498984"/>
            <a:chExt cx="5061949" cy="295389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9EFFC86-E710-4951-98E5-FD300EDFDFB1}"/>
                </a:ext>
              </a:extLst>
            </p:cNvPr>
            <p:cNvSpPr/>
            <p:nvPr/>
          </p:nvSpPr>
          <p:spPr>
            <a:xfrm>
              <a:off x="295524" y="2498984"/>
              <a:ext cx="5061949" cy="2953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A10A2BB-DDDC-4080-BC2D-1B9B900C078D}"/>
                </a:ext>
              </a:extLst>
            </p:cNvPr>
            <p:cNvGrpSpPr/>
            <p:nvPr/>
          </p:nvGrpSpPr>
          <p:grpSpPr>
            <a:xfrm>
              <a:off x="469073" y="2677314"/>
              <a:ext cx="4833868" cy="2390628"/>
              <a:chOff x="1083733" y="3235509"/>
              <a:chExt cx="4833868" cy="2390628"/>
            </a:xfrm>
          </p:grpSpPr>
          <p:pic>
            <p:nvPicPr>
              <p:cNvPr id="31" name="그림 3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91E4B78-61F8-A24E-B233-3925696E1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3733" y="3235509"/>
                <a:ext cx="4746013" cy="2390628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DE54F0D6-D1C5-B54E-9C67-463C7DC37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8594" y="4067769"/>
                <a:ext cx="609007" cy="1506023"/>
              </a:xfrm>
              <a:prstGeom prst="rect">
                <a:avLst/>
              </a:prstGeom>
            </p:spPr>
          </p:pic>
          <p:cxnSp>
            <p:nvCxnSpPr>
              <p:cNvPr id="35" name="직선 연결선[R] 34">
                <a:extLst>
                  <a:ext uri="{FF2B5EF4-FFF2-40B4-BE49-F238E27FC236}">
                    <a16:creationId xmlns:a16="http://schemas.microsoft.com/office/drawing/2014/main" id="{4494830D-0EDC-C547-A76B-8F04099039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3533" y="5257800"/>
                <a:ext cx="180535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[R] 35">
                <a:extLst>
                  <a:ext uri="{FF2B5EF4-FFF2-40B4-BE49-F238E27FC236}">
                    <a16:creationId xmlns:a16="http://schemas.microsoft.com/office/drawing/2014/main" id="{3431A9C9-DA65-2B48-86F5-113C216AB0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733" y="5427133"/>
                <a:ext cx="97447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3187A-E531-4B18-963E-5CC18521EDEC}"/>
                </a:ext>
              </a:extLst>
            </p:cNvPr>
            <p:cNvSpPr txBox="1"/>
            <p:nvPr/>
          </p:nvSpPr>
          <p:spPr>
            <a:xfrm>
              <a:off x="1173314" y="5185988"/>
              <a:ext cx="41841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출처</a:t>
              </a:r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매일경제</a:t>
              </a:r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“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피자 배달 안됩니다</a:t>
              </a:r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.”…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배달 폭주</a:t>
              </a:r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라이더 부족에 배달 거부까지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DAFC49B-20C7-4BF7-81D9-3343D634AADA}"/>
              </a:ext>
            </a:extLst>
          </p:cNvPr>
          <p:cNvGrpSpPr/>
          <p:nvPr/>
        </p:nvGrpSpPr>
        <p:grpSpPr>
          <a:xfrm>
            <a:off x="1663658" y="2466583"/>
            <a:ext cx="4737750" cy="2891475"/>
            <a:chOff x="5183087" y="2761993"/>
            <a:chExt cx="4737750" cy="289147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83DE5F9-E2B8-4B59-BB3B-8EEE0F71E2CA}"/>
                </a:ext>
              </a:extLst>
            </p:cNvPr>
            <p:cNvSpPr/>
            <p:nvPr/>
          </p:nvSpPr>
          <p:spPr>
            <a:xfrm>
              <a:off x="5183087" y="2761993"/>
              <a:ext cx="4650342" cy="289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81CAC10-E1D5-4450-8BDA-65BF993DAE78}"/>
                </a:ext>
              </a:extLst>
            </p:cNvPr>
            <p:cNvGrpSpPr/>
            <p:nvPr/>
          </p:nvGrpSpPr>
          <p:grpSpPr>
            <a:xfrm>
              <a:off x="5325474" y="2927037"/>
              <a:ext cx="4395751" cy="2391884"/>
              <a:chOff x="6982162" y="3234133"/>
              <a:chExt cx="4395751" cy="2391884"/>
            </a:xfrm>
          </p:grpSpPr>
          <p:pic>
            <p:nvPicPr>
              <p:cNvPr id="28" name="그림 27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783DD8F5-D597-D245-B4C4-D37D57514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82162" y="3234133"/>
                <a:ext cx="4395751" cy="2391884"/>
              </a:xfrm>
              <a:prstGeom prst="rect">
                <a:avLst/>
              </a:prstGeom>
            </p:spPr>
          </p:pic>
          <p:cxnSp>
            <p:nvCxnSpPr>
              <p:cNvPr id="39" name="직선 연결선[R] 38">
                <a:extLst>
                  <a:ext uri="{FF2B5EF4-FFF2-40B4-BE49-F238E27FC236}">
                    <a16:creationId xmlns:a16="http://schemas.microsoft.com/office/drawing/2014/main" id="{8A22FAF2-400F-DA4F-9B8F-BF43EBA14E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0868" y="3488267"/>
                <a:ext cx="2577399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[R] 41">
                <a:extLst>
                  <a:ext uri="{FF2B5EF4-FFF2-40B4-BE49-F238E27FC236}">
                    <a16:creationId xmlns:a16="http://schemas.microsoft.com/office/drawing/2014/main" id="{DDED7C5C-612E-8348-B323-46148575EF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2320" y="3860800"/>
                <a:ext cx="133434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[R] 43">
                <a:extLst>
                  <a:ext uri="{FF2B5EF4-FFF2-40B4-BE49-F238E27FC236}">
                    <a16:creationId xmlns:a16="http://schemas.microsoft.com/office/drawing/2014/main" id="{398905B3-E7E8-A342-84D3-1ACFD46794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454" y="5317068"/>
                <a:ext cx="403140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645907C-577E-4B79-9EC1-060DA94D677A}"/>
                </a:ext>
              </a:extLst>
            </p:cNvPr>
            <p:cNvSpPr txBox="1"/>
            <p:nvPr/>
          </p:nvSpPr>
          <p:spPr>
            <a:xfrm>
              <a:off x="6068500" y="5367820"/>
              <a:ext cx="38523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출처</a:t>
              </a:r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UPI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뉴스</a:t>
              </a:r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“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배달원들은 왜 </a:t>
              </a:r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‘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피자</a:t>
              </a:r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’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를</a:t>
              </a:r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싫어할까</a:t>
              </a:r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…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갈등의 </a:t>
              </a:r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‘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피자 </a:t>
              </a:r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&amp; 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배달</a:t>
              </a:r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＇</a:t>
              </a:r>
              <a:endParaRPr kumimoji="1" lang="ko-KR" altLang="en-US" sz="1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841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881FD670-BDA3-8B45-8567-8675DEFB9539}"/>
              </a:ext>
            </a:extLst>
          </p:cNvPr>
          <p:cNvSpPr/>
          <p:nvPr/>
        </p:nvSpPr>
        <p:spPr>
          <a:xfrm>
            <a:off x="6999917" y="3335363"/>
            <a:ext cx="3962062" cy="1029192"/>
          </a:xfrm>
          <a:prstGeom prst="roundRect">
            <a:avLst/>
          </a:prstGeom>
          <a:solidFill>
            <a:srgbClr val="00C6B4">
              <a:alpha val="65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900" dirty="0"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12396C-6FFB-744B-84C5-2881147DBA2B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6CDD1-2558-F143-B078-E357B9375BF5}"/>
              </a:ext>
            </a:extLst>
          </p:cNvPr>
          <p:cNvSpPr txBox="1"/>
          <p:nvPr/>
        </p:nvSpPr>
        <p:spPr>
          <a:xfrm>
            <a:off x="606454" y="4920037"/>
            <a:ext cx="5206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음식점은 창업은 진입장벽이 상대적으로 낮기 때문에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폐업률이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높은 축에 속합니다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그러나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모든 자치구와 업종에서 </a:t>
            </a:r>
            <a:r>
              <a:rPr kumimoji="1" lang="ko-KR" altLang="en-US" sz="1200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폐업률이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높은 것은 아닙니다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2020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서울시 자치구별 </a:t>
            </a:r>
            <a:r>
              <a:rPr kumimoji="1" lang="ko-KR" altLang="en-US" sz="1200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폐업률을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비교하면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폐업률이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가장 높은 중랑구와 가장 낮은 종로구의 격차가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 가까이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난다는 것을 알 수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이렇듯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자치구마다 혹은 업종마다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폐업률이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상이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합니다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어떤 자치구에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어떤 업종으로 창업을 하느냐가 생존여부에 큰 영향을 미칩니다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1" lang="ko-KR" altLang="en-US" sz="12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F43C9BB-B77B-40EF-AC47-BC0C6B1D82F6}"/>
              </a:ext>
            </a:extLst>
          </p:cNvPr>
          <p:cNvGrpSpPr/>
          <p:nvPr/>
        </p:nvGrpSpPr>
        <p:grpSpPr>
          <a:xfrm>
            <a:off x="1672982" y="4502014"/>
            <a:ext cx="3100622" cy="319447"/>
            <a:chOff x="1823449" y="4940361"/>
            <a:chExt cx="3100622" cy="31944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CE3809-5D19-F94A-A8A3-63B194976CEB}"/>
                </a:ext>
              </a:extLst>
            </p:cNvPr>
            <p:cNvSpPr txBox="1"/>
            <p:nvPr/>
          </p:nvSpPr>
          <p:spPr>
            <a:xfrm>
              <a:off x="1823449" y="4940361"/>
              <a:ext cx="31006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자치구마다 </a:t>
              </a:r>
              <a:r>
                <a:rPr kumimoji="1" lang="ko-KR" altLang="en-US" sz="1400" b="1" dirty="0" err="1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폐업률은</a:t>
              </a:r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다르다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84C0AAE0-1799-A84E-B24A-D69F55B7E778}"/>
                </a:ext>
              </a:extLst>
            </p:cNvPr>
            <p:cNvCxnSpPr>
              <a:cxnSpLocks/>
            </p:cNvCxnSpPr>
            <p:nvPr/>
          </p:nvCxnSpPr>
          <p:spPr>
            <a:xfrm>
              <a:off x="2336244" y="5259808"/>
              <a:ext cx="2037806" cy="0"/>
            </a:xfrm>
            <a:prstGeom prst="line">
              <a:avLst/>
            </a:prstGeom>
            <a:ln w="34925">
              <a:solidFill>
                <a:srgbClr val="00C6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7C989C2-A835-5844-B382-538C302C86C7}"/>
              </a:ext>
            </a:extLst>
          </p:cNvPr>
          <p:cNvSpPr txBox="1"/>
          <p:nvPr/>
        </p:nvSpPr>
        <p:spPr>
          <a:xfrm>
            <a:off x="442913" y="1279561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상권의 경쟁 상황을 알아야 한다</a:t>
            </a:r>
            <a:r>
              <a:rPr kumimoji="1" lang="en-US" altLang="ko-KR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1D9CCE-E16F-974B-B652-CA0796C9B562}"/>
              </a:ext>
            </a:extLst>
          </p:cNvPr>
          <p:cNvSpPr txBox="1"/>
          <p:nvPr/>
        </p:nvSpPr>
        <p:spPr>
          <a:xfrm>
            <a:off x="442914" y="1719294"/>
            <a:ext cx="1130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상권의 </a:t>
            </a:r>
            <a:r>
              <a:rPr kumimoji="1" lang="ko-Kore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폐업률</a:t>
            </a:r>
            <a:r>
              <a:rPr kumimoji="1" lang="ko-Kore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 </a:t>
            </a:r>
            <a:r>
              <a:rPr kumimoji="1" lang="ko-Kore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동종업</a:t>
            </a:r>
            <a:r>
              <a:rPr kumimoji="1" lang="ko-KR" altLang="en-US" sz="2600" b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체 밀집도</a:t>
            </a:r>
            <a:r>
              <a:rPr kumimoji="1" lang="ko-KR" altLang="en-US" sz="2600" b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는 생존 가능성에 직결</a:t>
            </a:r>
            <a:endParaRPr kumimoji="1" lang="en-US" altLang="ko-KR" sz="26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E25E039-01C5-B645-9A4A-587FBF6FA77A}"/>
              </a:ext>
            </a:extLst>
          </p:cNvPr>
          <p:cNvGrpSpPr/>
          <p:nvPr/>
        </p:nvGrpSpPr>
        <p:grpSpPr>
          <a:xfrm>
            <a:off x="5357473" y="447746"/>
            <a:ext cx="1477053" cy="111876"/>
            <a:chOff x="5260153" y="562568"/>
            <a:chExt cx="1661942" cy="12588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3391BD-9202-414C-B623-F765CF5C26C8}"/>
                </a:ext>
              </a:extLst>
            </p:cNvPr>
            <p:cNvSpPr/>
            <p:nvPr/>
          </p:nvSpPr>
          <p:spPr>
            <a:xfrm>
              <a:off x="5260153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26653EB-067D-A644-B373-6D607A54A833}"/>
                </a:ext>
              </a:extLst>
            </p:cNvPr>
            <p:cNvSpPr/>
            <p:nvPr/>
          </p:nvSpPr>
          <p:spPr>
            <a:xfrm>
              <a:off x="5772174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913825C-8A1F-A54B-8712-A3231EDBB2D3}"/>
                </a:ext>
              </a:extLst>
            </p:cNvPr>
            <p:cNvSpPr/>
            <p:nvPr/>
          </p:nvSpPr>
          <p:spPr>
            <a:xfrm>
              <a:off x="6284195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F0E6BB7-2BB3-134C-A8F2-36585759C939}"/>
                </a:ext>
              </a:extLst>
            </p:cNvPr>
            <p:cNvSpPr/>
            <p:nvPr/>
          </p:nvSpPr>
          <p:spPr>
            <a:xfrm>
              <a:off x="679621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C0303A-9519-4913-8C13-43783AC3034A}"/>
              </a:ext>
            </a:extLst>
          </p:cNvPr>
          <p:cNvGrpSpPr/>
          <p:nvPr/>
        </p:nvGrpSpPr>
        <p:grpSpPr>
          <a:xfrm>
            <a:off x="7379532" y="4513684"/>
            <a:ext cx="3100622" cy="307777"/>
            <a:chOff x="7992362" y="2752635"/>
            <a:chExt cx="3100622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FC08C8-F7DD-1D41-AA30-AA046DA3090C}"/>
                </a:ext>
              </a:extLst>
            </p:cNvPr>
            <p:cNvSpPr txBox="1"/>
            <p:nvPr/>
          </p:nvSpPr>
          <p:spPr>
            <a:xfrm>
              <a:off x="7992362" y="2752635"/>
              <a:ext cx="31006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음식점 밀집도 수준에 대한 연구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145458E5-B486-404D-8B5C-1B2F2564455C}"/>
                </a:ext>
              </a:extLst>
            </p:cNvPr>
            <p:cNvCxnSpPr>
              <a:cxnSpLocks/>
            </p:cNvCxnSpPr>
            <p:nvPr/>
          </p:nvCxnSpPr>
          <p:spPr>
            <a:xfrm>
              <a:off x="8541585" y="3060412"/>
              <a:ext cx="2019664" cy="0"/>
            </a:xfrm>
            <a:prstGeom prst="line">
              <a:avLst/>
            </a:prstGeom>
            <a:ln w="34925">
              <a:solidFill>
                <a:srgbClr val="00C6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1087A90-3D5A-A44F-8BB7-1D4F0BC94708}"/>
              </a:ext>
            </a:extLst>
          </p:cNvPr>
          <p:cNvSpPr txBox="1"/>
          <p:nvPr/>
        </p:nvSpPr>
        <p:spPr>
          <a:xfrm>
            <a:off x="6442268" y="4920037"/>
            <a:ext cx="49468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음식점은 음식점끼리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밀집함에 따라 경제적 이득을 얻는 업종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고객에게 많은 선택지를 제공하여 고객을 더 끌여 들이기 때문입니다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그러나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 수준을 넘어가면 반대로 폐업이 증가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 것으로 나타났습니다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상권 및 인구에 비해 경쟁업체가 너무 많으면 출혈경쟁이 일어나기 때문입니다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음식점은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적정 규모의 경쟁업체가 있는 것이 생존에 유리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합니다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경쟁업체가 너무 많아도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너무 적어도 좋지 않다는 것을 알 수 있습니다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1" lang="ko-KR" altLang="en-US" sz="12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81B4DF6-A60F-4DB8-B98D-8D2CECE10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43D29B9-71A4-4470-BE2E-D5DB73FF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BD7D92-E456-4C1A-B384-57927450DAC2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방향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FE0268-4C93-4343-A92B-FF2CBD97EB88}"/>
              </a:ext>
            </a:extLst>
          </p:cNvPr>
          <p:cNvGrpSpPr/>
          <p:nvPr/>
        </p:nvGrpSpPr>
        <p:grpSpPr>
          <a:xfrm>
            <a:off x="1336698" y="2494771"/>
            <a:ext cx="3664613" cy="1796635"/>
            <a:chOff x="431353" y="108365"/>
            <a:chExt cx="3664613" cy="17966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9F26E8C-DF4C-4015-AA78-939762F5C478}"/>
                </a:ext>
              </a:extLst>
            </p:cNvPr>
            <p:cNvGrpSpPr/>
            <p:nvPr/>
          </p:nvGrpSpPr>
          <p:grpSpPr>
            <a:xfrm>
              <a:off x="431353" y="108365"/>
              <a:ext cx="3664613" cy="1796635"/>
              <a:chOff x="431353" y="108365"/>
              <a:chExt cx="3664613" cy="179663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8D31232-F7FD-4AC8-AC24-058C6017AD8C}"/>
                  </a:ext>
                </a:extLst>
              </p:cNvPr>
              <p:cNvSpPr/>
              <p:nvPr/>
            </p:nvSpPr>
            <p:spPr>
              <a:xfrm>
                <a:off x="495300" y="381645"/>
                <a:ext cx="3600666" cy="15233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135602F-0DD3-470E-8367-D6984E8B5D0F}"/>
                  </a:ext>
                </a:extLst>
              </p:cNvPr>
              <p:cNvSpPr txBox="1"/>
              <p:nvPr/>
            </p:nvSpPr>
            <p:spPr>
              <a:xfrm>
                <a:off x="431353" y="108365"/>
                <a:ext cx="36006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2020</a:t>
                </a:r>
                <a:r>
                  <a:rPr kumimoji="1"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년 서울시 자치구별 </a:t>
                </a:r>
                <a:r>
                  <a:rPr kumimoji="1" lang="ko-KR" altLang="en-US" sz="1050" b="1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폐업률</a:t>
                </a:r>
                <a:r>
                  <a:rPr kumimoji="1" lang="ko-KR" altLang="en-US" sz="105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비교</a:t>
                </a:r>
                <a:r>
                  <a:rPr kumimoji="1" lang="ko-KR" altLang="en-US" sz="1050" i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kumimoji="1" lang="ko-KR" altLang="en-US" sz="800" i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행정안전부 인허가 데이터 자체 분석</a:t>
                </a:r>
                <a:endParaRPr kumimoji="1"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C692F5F-9360-4D27-A64D-FFC3C32F4D44}"/>
                </a:ext>
              </a:extLst>
            </p:cNvPr>
            <p:cNvGrpSpPr/>
            <p:nvPr/>
          </p:nvGrpSpPr>
          <p:grpSpPr>
            <a:xfrm>
              <a:off x="631731" y="581507"/>
              <a:ext cx="3211607" cy="1155900"/>
              <a:chOff x="-759272" y="4146597"/>
              <a:chExt cx="3211607" cy="1155900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6C8470C2-02AF-4518-8CE2-2F8F88E29269}"/>
                  </a:ext>
                </a:extLst>
              </p:cNvPr>
              <p:cNvSpPr/>
              <p:nvPr/>
            </p:nvSpPr>
            <p:spPr>
              <a:xfrm>
                <a:off x="-495969" y="4375710"/>
                <a:ext cx="448887" cy="684000"/>
              </a:xfrm>
              <a:prstGeom prst="rect">
                <a:avLst/>
              </a:prstGeom>
              <a:solidFill>
                <a:srgbClr val="1C2D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8F033E3-3050-48D1-8F09-6B9F3ABDE17E}"/>
                  </a:ext>
                </a:extLst>
              </p:cNvPr>
              <p:cNvSpPr/>
              <p:nvPr/>
            </p:nvSpPr>
            <p:spPr>
              <a:xfrm>
                <a:off x="256334" y="4519710"/>
                <a:ext cx="448887" cy="540000"/>
              </a:xfrm>
              <a:prstGeom prst="rect">
                <a:avLst/>
              </a:prstGeom>
              <a:solidFill>
                <a:srgbClr val="2260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CBDD76C-97D3-4222-ACBD-60CDBA4781C3}"/>
                  </a:ext>
                </a:extLst>
              </p:cNvPr>
              <p:cNvSpPr txBox="1"/>
              <p:nvPr/>
            </p:nvSpPr>
            <p:spPr>
              <a:xfrm>
                <a:off x="-577933" y="5056276"/>
                <a:ext cx="612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중랑구</a:t>
                </a:r>
                <a:endParaRPr kumimoji="1"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4665CCC-9288-499F-91A4-7EDD97CBC7BE}"/>
                  </a:ext>
                </a:extLst>
              </p:cNvPr>
              <p:cNvSpPr txBox="1"/>
              <p:nvPr/>
            </p:nvSpPr>
            <p:spPr>
              <a:xfrm>
                <a:off x="174506" y="5056276"/>
                <a:ext cx="612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마포구</a:t>
                </a:r>
                <a:endParaRPr kumimoji="1"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627F592-5931-4E31-81B6-2FF2CE30D138}"/>
                  </a:ext>
                </a:extLst>
              </p:cNvPr>
              <p:cNvSpPr txBox="1"/>
              <p:nvPr/>
            </p:nvSpPr>
            <p:spPr>
              <a:xfrm>
                <a:off x="-577933" y="4146597"/>
                <a:ext cx="612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19%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EAF0ADA-3C7C-41E3-B8B0-8B05263B4D60}"/>
                  </a:ext>
                </a:extLst>
              </p:cNvPr>
              <p:cNvSpPr txBox="1"/>
              <p:nvPr/>
            </p:nvSpPr>
            <p:spPr>
              <a:xfrm>
                <a:off x="926945" y="5056276"/>
                <a:ext cx="612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은평구</a:t>
                </a:r>
                <a:endParaRPr kumimoji="1"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9F9833-8241-475B-9A20-B2D78D9E5A92}"/>
                  </a:ext>
                </a:extLst>
              </p:cNvPr>
              <p:cNvSpPr txBox="1"/>
              <p:nvPr/>
            </p:nvSpPr>
            <p:spPr>
              <a:xfrm>
                <a:off x="1679384" y="5056276"/>
                <a:ext cx="612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종로구</a:t>
                </a:r>
                <a:endParaRPr kumimoji="1"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C06C872-E408-4618-B615-88DDC17BA1C3}"/>
                  </a:ext>
                </a:extLst>
              </p:cNvPr>
              <p:cNvSpPr/>
              <p:nvPr/>
            </p:nvSpPr>
            <p:spPr>
              <a:xfrm>
                <a:off x="1008637" y="4663710"/>
                <a:ext cx="448887" cy="396000"/>
              </a:xfrm>
              <a:prstGeom prst="rect">
                <a:avLst/>
              </a:prstGeom>
              <a:solidFill>
                <a:srgbClr val="39AD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2B043588-1D5A-478F-86E6-DC6160526212}"/>
                  </a:ext>
                </a:extLst>
              </p:cNvPr>
              <p:cNvSpPr/>
              <p:nvPr/>
            </p:nvSpPr>
            <p:spPr>
              <a:xfrm>
                <a:off x="1760941" y="4822110"/>
                <a:ext cx="448887" cy="237600"/>
              </a:xfrm>
              <a:prstGeom prst="rect">
                <a:avLst/>
              </a:prstGeom>
              <a:solidFill>
                <a:srgbClr val="9ED9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5A6DD4B9-6669-4499-A8DE-9978822108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59272" y="5059710"/>
                <a:ext cx="321160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E479328-1CDA-4A77-B21A-E0E67ED1772A}"/>
                  </a:ext>
                </a:extLst>
              </p:cNvPr>
              <p:cNvSpPr txBox="1"/>
              <p:nvPr/>
            </p:nvSpPr>
            <p:spPr>
              <a:xfrm>
                <a:off x="174506" y="4289279"/>
                <a:ext cx="612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15%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D998F01-3A41-41E9-8CBD-F40BDC92317A}"/>
                  </a:ext>
                </a:extLst>
              </p:cNvPr>
              <p:cNvSpPr txBox="1"/>
              <p:nvPr/>
            </p:nvSpPr>
            <p:spPr>
              <a:xfrm>
                <a:off x="926945" y="4423669"/>
                <a:ext cx="612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11%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8D57867-7BAC-4655-8D6C-F1B4D411E12D}"/>
                  </a:ext>
                </a:extLst>
              </p:cNvPr>
              <p:cNvSpPr txBox="1"/>
              <p:nvPr/>
            </p:nvSpPr>
            <p:spPr>
              <a:xfrm>
                <a:off x="1679384" y="4587515"/>
                <a:ext cx="612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7%</a:t>
                </a: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7AA09D-1CD6-456B-AC62-F5026A42F746}"/>
              </a:ext>
            </a:extLst>
          </p:cNvPr>
          <p:cNvGrpSpPr/>
          <p:nvPr/>
        </p:nvGrpSpPr>
        <p:grpSpPr>
          <a:xfrm>
            <a:off x="6809710" y="2857987"/>
            <a:ext cx="4152269" cy="1340502"/>
            <a:chOff x="5718082" y="3507526"/>
            <a:chExt cx="4152269" cy="1340502"/>
          </a:xfrm>
        </p:grpSpPr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DD90E1C5-D72F-F149-BA6F-9E40F713387F}"/>
                </a:ext>
              </a:extLst>
            </p:cNvPr>
            <p:cNvSpPr/>
            <p:nvPr/>
          </p:nvSpPr>
          <p:spPr>
            <a:xfrm>
              <a:off x="5857184" y="3600214"/>
              <a:ext cx="3962062" cy="939053"/>
            </a:xfrm>
            <a:prstGeom prst="roundRect">
              <a:avLst/>
            </a:prstGeom>
            <a:solidFill>
              <a:srgbClr val="00C6B4">
                <a:alpha val="65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kumimoji="1" lang="en-US" altLang="ko-KR" sz="900" dirty="0"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0E9DBC38-631E-F742-8182-885541C083F0}"/>
                </a:ext>
              </a:extLst>
            </p:cNvPr>
            <p:cNvSpPr/>
            <p:nvPr/>
          </p:nvSpPr>
          <p:spPr>
            <a:xfrm>
              <a:off x="5718082" y="3507526"/>
              <a:ext cx="3962062" cy="860643"/>
            </a:xfrm>
            <a:prstGeom prst="roundRect">
              <a:avLst/>
            </a:prstGeom>
            <a:solidFill>
              <a:srgbClr val="00C6B4">
                <a:alpha val="57449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</a:t>
              </a:r>
              <a:endParaRPr kumimoji="1"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kumimoji="1"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음식점은 밀집함에 따라 경제적 이득을 얻는 업종 </a:t>
              </a:r>
              <a:r>
                <a:rPr kumimoji="1"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…</a:t>
              </a:r>
            </a:p>
            <a:p>
              <a:pPr algn="ctr"/>
              <a:r>
                <a:rPr kumimoji="1"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그러나</a:t>
              </a:r>
              <a:r>
                <a:rPr kumimoji="1"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</a:t>
              </a:r>
              <a:r>
                <a:rPr kumimoji="1"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일정 수준을 넘어가면 폐업이 증가 </a:t>
              </a:r>
              <a:r>
                <a:rPr kumimoji="1"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…</a:t>
              </a:r>
              <a:endParaRPr kumimoji="1"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30511B-5D3A-496B-8F8E-D7651430E2B0}"/>
                </a:ext>
              </a:extLst>
            </p:cNvPr>
            <p:cNvSpPr txBox="1"/>
            <p:nvPr/>
          </p:nvSpPr>
          <p:spPr>
            <a:xfrm>
              <a:off x="6035647" y="4601807"/>
              <a:ext cx="38347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출처</a:t>
              </a:r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이정민 외</a:t>
              </a:r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상업시설 업종별 밀도가 음식점 폐업에 미치는 영향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4205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12396C-6FFB-744B-84C5-2881147DBA2B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A56C04-C988-4696-8839-6B4A7A783A63}"/>
              </a:ext>
            </a:extLst>
          </p:cNvPr>
          <p:cNvSpPr/>
          <p:nvPr/>
        </p:nvSpPr>
        <p:spPr>
          <a:xfrm>
            <a:off x="6508949" y="2758262"/>
            <a:ext cx="4880139" cy="1878048"/>
          </a:xfrm>
          <a:prstGeom prst="rect">
            <a:avLst/>
          </a:prstGeom>
          <a:solidFill>
            <a:srgbClr val="F2F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C989C2-A835-5844-B382-538C302C86C7}"/>
              </a:ext>
            </a:extLst>
          </p:cNvPr>
          <p:cNvSpPr txBox="1"/>
          <p:nvPr/>
        </p:nvSpPr>
        <p:spPr>
          <a:xfrm>
            <a:off x="442913" y="1279561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잠재 고객을</a:t>
            </a:r>
            <a:r>
              <a:rPr kumimoji="1" lang="ko-Kore-KR" altLang="en-US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파악하라</a:t>
            </a:r>
            <a:r>
              <a:rPr kumimoji="1" lang="en-US" altLang="ko-Kore-KR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kumimoji="1" lang="en-US" altLang="ko-KR" sz="20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1D9CCE-E16F-974B-B652-CA0796C9B562}"/>
              </a:ext>
            </a:extLst>
          </p:cNvPr>
          <p:cNvSpPr txBox="1"/>
          <p:nvPr/>
        </p:nvSpPr>
        <p:spPr>
          <a:xfrm>
            <a:off x="442914" y="1719294"/>
            <a:ext cx="1130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배달 서비스 주 이용층은 </a:t>
            </a:r>
            <a:r>
              <a:rPr kumimoji="1" lang="en-US" altLang="ko-Kore-KR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kumimoji="1" lang="ko-Kore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가구 </a:t>
            </a:r>
            <a:r>
              <a:rPr kumimoji="1" lang="ko-Kore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</a:t>
            </a:r>
            <a:r>
              <a:rPr kumimoji="1" lang="en-US" altLang="ko-Kore-KR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MZ </a:t>
            </a:r>
            <a:r>
              <a:rPr kumimoji="1" lang="ko-Kore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세대</a:t>
            </a:r>
            <a:endParaRPr kumimoji="1" lang="en-US" altLang="ko-KR" sz="26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8061FF5-8735-204D-972E-60BAD9EAAF77}"/>
              </a:ext>
            </a:extLst>
          </p:cNvPr>
          <p:cNvGrpSpPr/>
          <p:nvPr/>
        </p:nvGrpSpPr>
        <p:grpSpPr>
          <a:xfrm>
            <a:off x="5357473" y="447746"/>
            <a:ext cx="1477053" cy="111876"/>
            <a:chOff x="5260153" y="562568"/>
            <a:chExt cx="1661942" cy="12588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51F338B-CFE5-B846-92B7-8D99CB161A62}"/>
                </a:ext>
              </a:extLst>
            </p:cNvPr>
            <p:cNvSpPr/>
            <p:nvPr/>
          </p:nvSpPr>
          <p:spPr>
            <a:xfrm>
              <a:off x="5260153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DD78C4-E2E1-D049-B909-41C37BA7F05A}"/>
                </a:ext>
              </a:extLst>
            </p:cNvPr>
            <p:cNvSpPr/>
            <p:nvPr/>
          </p:nvSpPr>
          <p:spPr>
            <a:xfrm>
              <a:off x="5772174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D43DF89-6C85-BD45-937F-8B54E8BEBCC8}"/>
                </a:ext>
              </a:extLst>
            </p:cNvPr>
            <p:cNvSpPr/>
            <p:nvPr/>
          </p:nvSpPr>
          <p:spPr>
            <a:xfrm>
              <a:off x="6284195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AF57E0A-2135-7943-A2AE-5EF15FE43ADE}"/>
                </a:ext>
              </a:extLst>
            </p:cNvPr>
            <p:cNvSpPr/>
            <p:nvPr/>
          </p:nvSpPr>
          <p:spPr>
            <a:xfrm>
              <a:off x="679621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120388F-880B-2142-8DEE-8150B1BE568F}"/>
              </a:ext>
            </a:extLst>
          </p:cNvPr>
          <p:cNvSpPr txBox="1"/>
          <p:nvPr/>
        </p:nvSpPr>
        <p:spPr>
          <a:xfrm>
            <a:off x="587874" y="5465430"/>
            <a:ext cx="5475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인분을 주문하는 고객의 배달비는 평균 배달비보다 더 높은 것으로 조사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됐습니다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가구가 배달 음식에 대해 가격민감도가 낮으며 지불용의가 높다는 것을 유추해볼 수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1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가구는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쉽게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자주 배달 서비스를 이용할 것으로 기대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 수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1" lang="ko-KR" altLang="en-US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D977C9-8A7D-D648-9F5B-1BD9C59929DD}"/>
              </a:ext>
            </a:extLst>
          </p:cNvPr>
          <p:cNvSpPr txBox="1"/>
          <p:nvPr/>
        </p:nvSpPr>
        <p:spPr>
          <a:xfrm>
            <a:off x="6508950" y="5465430"/>
            <a:ext cx="4996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음식 배달 서비스를 주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 이상 이용하는 전체 비율은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66%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중에서도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MZ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세대라고 할 수 있는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20-30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대에서는 전체 평균 보다 상회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하고 있는 모습을 보이고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MZ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세대를 타겟으로 하는 것이 높은 매출과 성장성을 기대할 수 있습니다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1" lang="ko-KR" altLang="en-US" sz="12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B34D34C-37AB-4E4B-B32F-CCB85A98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696A7D4-83D7-40B8-B19D-39848A06F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677087D-3AC6-4A01-85B5-99897BFCD4EB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방향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519104-AD29-4B49-A759-ACA495EC6DCA}"/>
              </a:ext>
            </a:extLst>
          </p:cNvPr>
          <p:cNvSpPr txBox="1"/>
          <p:nvPr/>
        </p:nvSpPr>
        <p:spPr>
          <a:xfrm>
            <a:off x="6518657" y="2805924"/>
            <a:ext cx="2967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2021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음식 배달 서비스 연령대 별 이용 비율</a:t>
            </a:r>
            <a:endParaRPr kumimoji="1"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B13238-E8E3-4729-A45C-079A430BF88F}"/>
              </a:ext>
            </a:extLst>
          </p:cNvPr>
          <p:cNvSpPr txBox="1"/>
          <p:nvPr/>
        </p:nvSpPr>
        <p:spPr>
          <a:xfrm>
            <a:off x="8623588" y="4314395"/>
            <a:ext cx="27655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kumimoji="1" lang="ko-KR" altLang="en-US" sz="1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kumimoji="1" lang="en-US" altLang="ko-KR" sz="1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r>
              <a:rPr kumimoji="1" lang="ko-KR" altLang="en-US" sz="1000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오픈서베이</a:t>
            </a:r>
            <a:r>
              <a:rPr kumimoji="1" lang="ko-KR" altLang="en-US" sz="1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배달 서비스 트렌드 리포트 </a:t>
            </a:r>
            <a:r>
              <a:rPr kumimoji="1" lang="en-US" altLang="ko-KR" sz="1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</a:t>
            </a:r>
            <a:endParaRPr kumimoji="1" lang="ko-KR" altLang="en-US" sz="10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33" name="표 7">
            <a:extLst>
              <a:ext uri="{FF2B5EF4-FFF2-40B4-BE49-F238E27FC236}">
                <a16:creationId xmlns:a16="http://schemas.microsoft.com/office/drawing/2014/main" id="{35FBF0AE-8C24-C24B-986D-E95B61431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265690"/>
              </p:ext>
            </p:extLst>
          </p:nvPr>
        </p:nvGraphicFramePr>
        <p:xfrm>
          <a:off x="6695793" y="3190615"/>
          <a:ext cx="4473132" cy="872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431">
                  <a:extLst>
                    <a:ext uri="{9D8B030D-6E8A-4147-A177-3AD203B41FA5}">
                      <a16:colId xmlns:a16="http://schemas.microsoft.com/office/drawing/2014/main" val="3154645342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431743514"/>
                    </a:ext>
                  </a:extLst>
                </a:gridCol>
                <a:gridCol w="739602">
                  <a:extLst>
                    <a:ext uri="{9D8B030D-6E8A-4147-A177-3AD203B41FA5}">
                      <a16:colId xmlns:a16="http://schemas.microsoft.com/office/drawing/2014/main" val="3819358948"/>
                    </a:ext>
                  </a:extLst>
                </a:gridCol>
                <a:gridCol w="745522">
                  <a:extLst>
                    <a:ext uri="{9D8B030D-6E8A-4147-A177-3AD203B41FA5}">
                      <a16:colId xmlns:a16="http://schemas.microsoft.com/office/drawing/2014/main" val="2744493537"/>
                    </a:ext>
                  </a:extLst>
                </a:gridCol>
                <a:gridCol w="745522">
                  <a:extLst>
                    <a:ext uri="{9D8B030D-6E8A-4147-A177-3AD203B41FA5}">
                      <a16:colId xmlns:a16="http://schemas.microsoft.com/office/drawing/2014/main" val="3578433847"/>
                    </a:ext>
                  </a:extLst>
                </a:gridCol>
                <a:gridCol w="745522">
                  <a:extLst>
                    <a:ext uri="{9D8B030D-6E8A-4147-A177-3AD203B41FA5}">
                      <a16:colId xmlns:a16="http://schemas.microsoft.com/office/drawing/2014/main" val="3344510921"/>
                    </a:ext>
                  </a:extLst>
                </a:gridCol>
              </a:tblGrid>
              <a:tr h="217787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b="1" i="0" dirty="0">
                        <a:ln>
                          <a:solidFill>
                            <a:srgbClr val="F2F0F0">
                              <a:alpha val="0"/>
                            </a:srgbClr>
                          </a:solidFill>
                        </a:ln>
                        <a:solidFill>
                          <a:srgbClr val="494C5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494C5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전체</a:t>
                      </a:r>
                      <a:endParaRPr lang="en-US" altLang="ko-KR" sz="1100" b="1" i="0" dirty="0">
                        <a:ln>
                          <a:solidFill>
                            <a:srgbClr val="F2F0F0">
                              <a:alpha val="0"/>
                            </a:srgbClr>
                          </a:solidFill>
                        </a:ln>
                        <a:solidFill>
                          <a:srgbClr val="494C5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1" i="0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494C5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평균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494C5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연령대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982640"/>
                  </a:ext>
                </a:extLst>
              </a:tr>
              <a:tr h="21778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rgbClr val="494C5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평균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494C5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</a:t>
                      </a:r>
                      <a:r>
                        <a:rPr lang="ko-KR" altLang="en-US" sz="1100" b="1" i="0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494C5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494C5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30</a:t>
                      </a:r>
                      <a:r>
                        <a:rPr lang="ko-KR" altLang="en-US" sz="1100" b="1" i="0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494C5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494C5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40</a:t>
                      </a:r>
                      <a:r>
                        <a:rPr lang="ko-KR" altLang="en-US" sz="1100" b="1" i="0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494C5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494C5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50</a:t>
                      </a:r>
                      <a:r>
                        <a:rPr lang="ko-KR" altLang="en-US" sz="1100" b="1" i="0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494C5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66494"/>
                  </a:ext>
                </a:extLst>
              </a:tr>
              <a:tr h="353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494C5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 </a:t>
                      </a:r>
                      <a:r>
                        <a:rPr lang="en-US" altLang="ko-KR" sz="1100" b="1" i="0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494C5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b="1" i="0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494C5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회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494C5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66.2</a:t>
                      </a:r>
                      <a:endParaRPr lang="ko-KR" altLang="en-US" sz="1100" b="1" i="0" dirty="0">
                        <a:ln>
                          <a:solidFill>
                            <a:srgbClr val="F2F0F0">
                              <a:alpha val="0"/>
                            </a:srgbClr>
                          </a:solidFill>
                        </a:ln>
                        <a:solidFill>
                          <a:srgbClr val="494C5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C5B4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494C5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71.9</a:t>
                      </a:r>
                      <a:endParaRPr lang="ko-KR" altLang="en-US" sz="1100" b="1" i="0" dirty="0">
                        <a:ln>
                          <a:solidFill>
                            <a:srgbClr val="F2F0F0">
                              <a:alpha val="0"/>
                            </a:srgbClr>
                          </a:solidFill>
                        </a:ln>
                        <a:solidFill>
                          <a:srgbClr val="494C5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C5B4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494C5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72.9</a:t>
                      </a:r>
                      <a:endParaRPr lang="ko-KR" altLang="en-US" sz="1100" b="1" i="0" dirty="0">
                        <a:ln>
                          <a:solidFill>
                            <a:srgbClr val="F2F0F0">
                              <a:alpha val="0"/>
                            </a:srgbClr>
                          </a:solidFill>
                        </a:ln>
                        <a:solidFill>
                          <a:srgbClr val="494C5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C5B4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494C5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63</a:t>
                      </a:r>
                      <a:endParaRPr lang="ko-KR" altLang="en-US" sz="1100" b="1" i="0" dirty="0">
                        <a:ln>
                          <a:solidFill>
                            <a:srgbClr val="F2F0F0">
                              <a:alpha val="0"/>
                            </a:srgbClr>
                          </a:solidFill>
                        </a:ln>
                        <a:solidFill>
                          <a:srgbClr val="494C5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494C5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73239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ECD34D-6F81-4845-A450-C079CB3A737C}"/>
              </a:ext>
            </a:extLst>
          </p:cNvPr>
          <p:cNvSpPr/>
          <p:nvPr/>
        </p:nvSpPr>
        <p:spPr>
          <a:xfrm flipV="1">
            <a:off x="8193917" y="3431146"/>
            <a:ext cx="1472039" cy="707829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85FF583-3634-4443-B6C4-DBED409A644B}"/>
              </a:ext>
            </a:extLst>
          </p:cNvPr>
          <p:cNvGrpSpPr/>
          <p:nvPr/>
        </p:nvGrpSpPr>
        <p:grpSpPr>
          <a:xfrm>
            <a:off x="7374769" y="5050865"/>
            <a:ext cx="3100622" cy="319447"/>
            <a:chOff x="1823449" y="4940361"/>
            <a:chExt cx="3100622" cy="31944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F1843B2-DEF1-44F0-BA80-C082BF0E15C6}"/>
                </a:ext>
              </a:extLst>
            </p:cNvPr>
            <p:cNvSpPr txBox="1"/>
            <p:nvPr/>
          </p:nvSpPr>
          <p:spPr>
            <a:xfrm>
              <a:off x="1823449" y="4940361"/>
              <a:ext cx="31006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MZ</a:t>
              </a:r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세대는 배달 서비스 이용률이 높다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38" name="직선 연결선[R] 24">
              <a:extLst>
                <a:ext uri="{FF2B5EF4-FFF2-40B4-BE49-F238E27FC236}">
                  <a16:creationId xmlns:a16="http://schemas.microsoft.com/office/drawing/2014/main" id="{C9E321AC-7E0E-462B-88AE-01E0797D8848}"/>
                </a:ext>
              </a:extLst>
            </p:cNvPr>
            <p:cNvCxnSpPr>
              <a:cxnSpLocks/>
            </p:cNvCxnSpPr>
            <p:nvPr/>
          </p:nvCxnSpPr>
          <p:spPr>
            <a:xfrm>
              <a:off x="2336244" y="5259808"/>
              <a:ext cx="2037806" cy="0"/>
            </a:xfrm>
            <a:prstGeom prst="line">
              <a:avLst/>
            </a:prstGeom>
            <a:ln w="34925">
              <a:solidFill>
                <a:srgbClr val="00C6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CA73210-8300-4525-B517-90CF58171C04}"/>
              </a:ext>
            </a:extLst>
          </p:cNvPr>
          <p:cNvGrpSpPr/>
          <p:nvPr/>
        </p:nvGrpSpPr>
        <p:grpSpPr>
          <a:xfrm>
            <a:off x="1346833" y="5062535"/>
            <a:ext cx="3856866" cy="307777"/>
            <a:chOff x="7614240" y="2752635"/>
            <a:chExt cx="3856866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BBD240-75E9-4BD8-9FDE-88DD8410CEC4}"/>
                </a:ext>
              </a:extLst>
            </p:cNvPr>
            <p:cNvSpPr txBox="1"/>
            <p:nvPr/>
          </p:nvSpPr>
          <p:spPr>
            <a:xfrm>
              <a:off x="7614240" y="2752635"/>
              <a:ext cx="38568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인 가구는 음식 배달에 대한 지불용의가 높다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41" name="직선 연결선[R] 23">
              <a:extLst>
                <a:ext uri="{FF2B5EF4-FFF2-40B4-BE49-F238E27FC236}">
                  <a16:creationId xmlns:a16="http://schemas.microsoft.com/office/drawing/2014/main" id="{CC79D610-4910-4FA7-8AC9-6B8C0546FE5E}"/>
                </a:ext>
              </a:extLst>
            </p:cNvPr>
            <p:cNvCxnSpPr>
              <a:cxnSpLocks/>
            </p:cNvCxnSpPr>
            <p:nvPr/>
          </p:nvCxnSpPr>
          <p:spPr>
            <a:xfrm>
              <a:off x="8541585" y="3060412"/>
              <a:ext cx="2019664" cy="0"/>
            </a:xfrm>
            <a:prstGeom prst="line">
              <a:avLst/>
            </a:prstGeom>
            <a:ln w="34925">
              <a:solidFill>
                <a:srgbClr val="00C6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51AD51-C072-4467-9950-0C90B4C41ED6}"/>
              </a:ext>
            </a:extLst>
          </p:cNvPr>
          <p:cNvGrpSpPr/>
          <p:nvPr/>
        </p:nvGrpSpPr>
        <p:grpSpPr>
          <a:xfrm>
            <a:off x="1202705" y="2421411"/>
            <a:ext cx="4145122" cy="2554168"/>
            <a:chOff x="8152124" y="700379"/>
            <a:chExt cx="4145122" cy="255416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6ECBC89-7CBE-41AA-968D-8B968FF0A711}"/>
                </a:ext>
              </a:extLst>
            </p:cNvPr>
            <p:cNvGrpSpPr/>
            <p:nvPr/>
          </p:nvGrpSpPr>
          <p:grpSpPr>
            <a:xfrm>
              <a:off x="8152124" y="700379"/>
              <a:ext cx="4145122" cy="2554168"/>
              <a:chOff x="-2808513" y="1438450"/>
              <a:chExt cx="4145122" cy="2554168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1F1DAF4-77F1-4B4D-B531-25729EA4C7B6}"/>
                  </a:ext>
                </a:extLst>
              </p:cNvPr>
              <p:cNvSpPr/>
              <p:nvPr/>
            </p:nvSpPr>
            <p:spPr>
              <a:xfrm>
                <a:off x="-2808513" y="1438450"/>
                <a:ext cx="4145122" cy="2554168"/>
              </a:xfrm>
              <a:prstGeom prst="rect">
                <a:avLst/>
              </a:prstGeom>
              <a:solidFill>
                <a:srgbClr val="F2F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aphicFrame>
            <p:nvGraphicFramePr>
              <p:cNvPr id="7" name="차트 6">
                <a:extLst>
                  <a:ext uri="{FF2B5EF4-FFF2-40B4-BE49-F238E27FC236}">
                    <a16:creationId xmlns:a16="http://schemas.microsoft.com/office/drawing/2014/main" id="{7AC6D13D-1BD0-AB45-A9B8-267E12F0E1E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38699141"/>
                  </p:ext>
                </p:extLst>
              </p:nvPr>
            </p:nvGraphicFramePr>
            <p:xfrm>
              <a:off x="-2494698" y="1791662"/>
              <a:ext cx="3556767" cy="19619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E9C1A6-D889-46BB-8926-76E68BD90FEA}"/>
                </a:ext>
              </a:extLst>
            </p:cNvPr>
            <p:cNvSpPr txBox="1"/>
            <p:nvPr/>
          </p:nvSpPr>
          <p:spPr>
            <a:xfrm>
              <a:off x="8181830" y="747496"/>
              <a:ext cx="2319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2020</a:t>
              </a:r>
              <a:r>
                <a:rPr kumimoji="1"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년 고객별 </a:t>
              </a:r>
              <a:r>
                <a:rPr kumimoji="1" lang="ko-KR" altLang="en-US" sz="12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배달비</a:t>
              </a:r>
              <a:r>
                <a:rPr kumimoji="1"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지불액 비교</a:t>
              </a:r>
              <a:endParaRPr kumimoji="1"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2B9AE20-CB96-487F-ABC1-65FC6D7E2AC9}"/>
                </a:ext>
              </a:extLst>
            </p:cNvPr>
            <p:cNvSpPr txBox="1"/>
            <p:nvPr/>
          </p:nvSpPr>
          <p:spPr>
            <a:xfrm>
              <a:off x="9018210" y="2949403"/>
              <a:ext cx="32319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출처</a:t>
              </a:r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kumimoji="1" lang="ko-KR" altLang="en-US" sz="1000" i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한국농수산식품유통공사</a:t>
              </a:r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외식업체 마케팅 트렌드 조사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3103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3062FE-A453-454F-9619-AFC1B1ABEC50}"/>
              </a:ext>
            </a:extLst>
          </p:cNvPr>
          <p:cNvSpPr txBox="1"/>
          <p:nvPr/>
        </p:nvSpPr>
        <p:spPr>
          <a:xfrm>
            <a:off x="1733348" y="817785"/>
            <a:ext cx="4535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542A0-FEEC-463B-857B-5BD05EC74880}"/>
              </a:ext>
            </a:extLst>
          </p:cNvPr>
          <p:cNvSpPr txBox="1"/>
          <p:nvPr/>
        </p:nvSpPr>
        <p:spPr>
          <a:xfrm>
            <a:off x="1733347" y="1914910"/>
            <a:ext cx="95885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자치구별 배달 시간 분석</a:t>
            </a:r>
            <a:endParaRPr kumimoji="1"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업종별 배달 시간 분석</a:t>
            </a:r>
            <a:endParaRPr kumimoji="1"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어느 곳에 라이더가 많을까</a:t>
            </a:r>
            <a:r>
              <a:rPr kumimoji="1"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</a:p>
          <a:p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어느 업종에 라이더가 몰릴까</a:t>
            </a:r>
            <a:r>
              <a:rPr kumimoji="1"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</a:p>
          <a:p>
            <a:r>
              <a:rPr kumimoji="1"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폐업률로</a:t>
            </a:r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확인하는 위험 자치구 및 업종</a:t>
            </a:r>
            <a:endParaRPr kumimoji="1"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경쟁률로 확인하는 위험 자치구 및 업종</a:t>
            </a:r>
            <a:endParaRPr kumimoji="1"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인구로 보는 매력적인 배후지</a:t>
            </a:r>
            <a:endParaRPr kumimoji="1"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배달의 민족 </a:t>
            </a:r>
            <a:r>
              <a:rPr kumimoji="1"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MZ</a:t>
            </a:r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8A828A-1C15-4C15-8A94-5AFAA72CA8DF}"/>
              </a:ext>
            </a:extLst>
          </p:cNvPr>
          <p:cNvCxnSpPr>
            <a:cxnSpLocks/>
          </p:cNvCxnSpPr>
          <p:nvPr/>
        </p:nvCxnSpPr>
        <p:spPr>
          <a:xfrm>
            <a:off x="3668684" y="1119449"/>
            <a:ext cx="6478616" cy="0"/>
          </a:xfrm>
          <a:prstGeom prst="line">
            <a:avLst/>
          </a:prstGeom>
          <a:ln w="38100">
            <a:solidFill>
              <a:srgbClr val="00B3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447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4711E292-ADF5-41C2-A448-25227863B975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6CDD1-2558-F143-B078-E357B9375BF5}"/>
              </a:ext>
            </a:extLst>
          </p:cNvPr>
          <p:cNvSpPr txBox="1"/>
          <p:nvPr/>
        </p:nvSpPr>
        <p:spPr>
          <a:xfrm>
            <a:off x="7845203" y="2995949"/>
            <a:ext cx="4007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자치구별 배달 소요 시간은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강북구와 영등포구가 가장 오래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걸렸으며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서초구와 성북구는 배달 소요 시간이 가장 짧은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것으로 나타났습니다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특이한 점은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관내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관외 배달 비율이 배달 소요 시간에 영향을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주고 있다는 점입니다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kumimoji="1" lang="ko-KR" altLang="en-US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36BA97-EB70-4CD5-BAC5-F97ADE4F0365}"/>
              </a:ext>
            </a:extLst>
          </p:cNvPr>
          <p:cNvGrpSpPr/>
          <p:nvPr/>
        </p:nvGrpSpPr>
        <p:grpSpPr>
          <a:xfrm>
            <a:off x="8259249" y="4499631"/>
            <a:ext cx="3086328" cy="320178"/>
            <a:chOff x="8165020" y="4041784"/>
            <a:chExt cx="3086328" cy="320178"/>
          </a:xfrm>
        </p:grpSpPr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0C977E85-78D6-1646-9F7A-0C6C67353C28}"/>
                </a:ext>
              </a:extLst>
            </p:cNvPr>
            <p:cNvCxnSpPr>
              <a:cxnSpLocks/>
            </p:cNvCxnSpPr>
            <p:nvPr/>
          </p:nvCxnSpPr>
          <p:spPr>
            <a:xfrm>
              <a:off x="8689281" y="4361962"/>
              <a:ext cx="2037806" cy="0"/>
            </a:xfrm>
            <a:prstGeom prst="line">
              <a:avLst/>
            </a:prstGeom>
            <a:ln w="34925">
              <a:solidFill>
                <a:srgbClr val="00C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053374-E863-684B-AF2D-0FC5C6D31734}"/>
                </a:ext>
              </a:extLst>
            </p:cNvPr>
            <p:cNvSpPr txBox="1"/>
            <p:nvPr/>
          </p:nvSpPr>
          <p:spPr>
            <a:xfrm>
              <a:off x="8165020" y="4041784"/>
              <a:ext cx="30863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관내</a:t>
              </a:r>
              <a:r>
                <a:rPr kumimoji="1" lang="en-US" altLang="ko-KR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관외 배달 소요 시간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D0B432-DC9E-E142-B6F1-6757B3594880}"/>
              </a:ext>
            </a:extLst>
          </p:cNvPr>
          <p:cNvGrpSpPr/>
          <p:nvPr/>
        </p:nvGrpSpPr>
        <p:grpSpPr>
          <a:xfrm>
            <a:off x="5357473" y="447746"/>
            <a:ext cx="1477053" cy="111876"/>
            <a:chOff x="5260153" y="562568"/>
            <a:chExt cx="1661942" cy="12588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9D4F244-1127-8041-B40A-92A41996A2E4}"/>
                </a:ext>
              </a:extLst>
            </p:cNvPr>
            <p:cNvSpPr/>
            <p:nvPr/>
          </p:nvSpPr>
          <p:spPr>
            <a:xfrm>
              <a:off x="5260153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01650DD-CD3B-9842-84E3-D3C268C7105A}"/>
                </a:ext>
              </a:extLst>
            </p:cNvPr>
            <p:cNvSpPr/>
            <p:nvPr/>
          </p:nvSpPr>
          <p:spPr>
            <a:xfrm>
              <a:off x="6284195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BB25EB8-6572-0145-93C2-A1C534E102E6}"/>
                </a:ext>
              </a:extLst>
            </p:cNvPr>
            <p:cNvSpPr/>
            <p:nvPr/>
          </p:nvSpPr>
          <p:spPr>
            <a:xfrm>
              <a:off x="5772174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009FFF6-5E3C-EB43-BFAF-6C68FB75E947}"/>
                </a:ext>
              </a:extLst>
            </p:cNvPr>
            <p:cNvSpPr/>
            <p:nvPr/>
          </p:nvSpPr>
          <p:spPr>
            <a:xfrm>
              <a:off x="679621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D66FD62-C517-E344-BF69-7813CEE6A96F}"/>
              </a:ext>
            </a:extLst>
          </p:cNvPr>
          <p:cNvSpPr txBox="1"/>
          <p:nvPr/>
        </p:nvSpPr>
        <p:spPr>
          <a:xfrm>
            <a:off x="7845202" y="4892059"/>
            <a:ext cx="39038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관내 배달 비율이 낮은 자치구인 강북구와 영등포구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 배달 시간이 약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 소요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되었습니다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관내 배달 비율이 높은 자치구인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서초구와 성북구는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 소요 시간이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 내외 소요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되었습니다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관내 배달 비율이 높은 자치구에서 배달 소요 시간이 짧은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것으로 나타났습니다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1" lang="ko-KR" altLang="en-US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73C95F-5D28-8849-80EE-E800493C4AE9}"/>
              </a:ext>
            </a:extLst>
          </p:cNvPr>
          <p:cNvSpPr txBox="1"/>
          <p:nvPr/>
        </p:nvSpPr>
        <p:spPr>
          <a:xfrm>
            <a:off x="442913" y="1279561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자치구별 배달 시간 분석</a:t>
            </a:r>
            <a:endParaRPr kumimoji="1" lang="en-US" altLang="ko-KR" sz="20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D87CEA-17AF-FE47-A493-41CEAFAAD510}"/>
              </a:ext>
            </a:extLst>
          </p:cNvPr>
          <p:cNvSpPr txBox="1"/>
          <p:nvPr/>
        </p:nvSpPr>
        <p:spPr>
          <a:xfrm>
            <a:off x="442914" y="1719294"/>
            <a:ext cx="11306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관내 배달 비율이 높은 곳</a:t>
            </a:r>
            <a:r>
              <a:rPr kumimoji="1" lang="ko-KR" altLang="en-US" sz="28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 배달도 </a:t>
            </a:r>
            <a:r>
              <a:rPr kumimoji="1" lang="ko-KR" altLang="en-US" sz="28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빠르다</a:t>
            </a:r>
            <a:r>
              <a:rPr kumimoji="1" lang="en-US" altLang="ko-KR" sz="28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23AF7D5-A85A-7742-84B4-80FF2F03B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5" t="7437" r="50064"/>
          <a:stretch/>
        </p:blipFill>
        <p:spPr>
          <a:xfrm>
            <a:off x="560069" y="5047803"/>
            <a:ext cx="3494443" cy="1506571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EF139FA1-8638-DA4C-85A2-99A2A62BC19F}"/>
              </a:ext>
            </a:extLst>
          </p:cNvPr>
          <p:cNvGrpSpPr/>
          <p:nvPr/>
        </p:nvGrpSpPr>
        <p:grpSpPr>
          <a:xfrm>
            <a:off x="4126231" y="5053103"/>
            <a:ext cx="3535236" cy="1501272"/>
            <a:chOff x="4981462" y="7186459"/>
            <a:chExt cx="5997713" cy="2984719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2A05046-BC2B-3242-9593-208C0AA800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357" t="6318" r="49809"/>
            <a:stretch/>
          </p:blipFill>
          <p:spPr>
            <a:xfrm>
              <a:off x="4981462" y="7186459"/>
              <a:ext cx="2905885" cy="2984719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646B198-EE9C-5D4C-834E-8E20DC731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039" t="6318" r="534"/>
            <a:stretch/>
          </p:blipFill>
          <p:spPr>
            <a:xfrm>
              <a:off x="8122898" y="7186459"/>
              <a:ext cx="2856277" cy="2984719"/>
            </a:xfrm>
            <a:prstGeom prst="rect">
              <a:avLst/>
            </a:prstGeom>
          </p:spPr>
        </p:pic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70DD4C6-75C3-FB4D-BC94-4EF713219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794496"/>
              </p:ext>
            </p:extLst>
          </p:nvPr>
        </p:nvGraphicFramePr>
        <p:xfrm>
          <a:off x="711703" y="4044849"/>
          <a:ext cx="3342810" cy="698698"/>
        </p:xfrm>
        <a:graphic>
          <a:graphicData uri="http://schemas.openxmlformats.org/drawingml/2006/table">
            <a:tbl>
              <a:tblPr/>
              <a:tblGrid>
                <a:gridCol w="1114270">
                  <a:extLst>
                    <a:ext uri="{9D8B030D-6E8A-4147-A177-3AD203B41FA5}">
                      <a16:colId xmlns:a16="http://schemas.microsoft.com/office/drawing/2014/main" val="300216329"/>
                    </a:ext>
                  </a:extLst>
                </a:gridCol>
                <a:gridCol w="1114270">
                  <a:extLst>
                    <a:ext uri="{9D8B030D-6E8A-4147-A177-3AD203B41FA5}">
                      <a16:colId xmlns:a16="http://schemas.microsoft.com/office/drawing/2014/main" val="3146212139"/>
                    </a:ext>
                  </a:extLst>
                </a:gridCol>
                <a:gridCol w="1114270">
                  <a:extLst>
                    <a:ext uri="{9D8B030D-6E8A-4147-A177-3AD203B41FA5}">
                      <a16:colId xmlns:a16="http://schemas.microsoft.com/office/drawing/2014/main" val="2827036359"/>
                    </a:ext>
                  </a:extLst>
                </a:gridCol>
              </a:tblGrid>
              <a:tr h="2494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자치구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평균 배달 시간</a:t>
                      </a:r>
                      <a:r>
                        <a:rPr lang="en-US" altLang="ko-KR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분</a:t>
                      </a:r>
                      <a:r>
                        <a:rPr lang="en-US" altLang="ko-KR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ln>
                          <a:solidFill>
                            <a:srgbClr val="F2F0F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관내 배달 비율</a:t>
                      </a:r>
                      <a:r>
                        <a:rPr lang="en-US" altLang="ko-KR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ln>
                          <a:solidFill>
                            <a:srgbClr val="F2F0F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BD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693268"/>
                  </a:ext>
                </a:extLst>
              </a:tr>
              <a:tr h="2246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강북구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455118"/>
                  </a:ext>
                </a:extLst>
              </a:tr>
              <a:tr h="2246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영등포구</a:t>
                      </a:r>
                      <a:endParaRPr lang="ko-KR" altLang="en-US" sz="900" b="1" i="0" u="none" strike="noStrike" dirty="0">
                        <a:ln>
                          <a:solidFill>
                            <a:srgbClr val="F2F0F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594802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1D34E22F-6D74-FD41-9795-855D6BA51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553685"/>
              </p:ext>
            </p:extLst>
          </p:nvPr>
        </p:nvGraphicFramePr>
        <p:xfrm>
          <a:off x="4327262" y="4044849"/>
          <a:ext cx="3310158" cy="695324"/>
        </p:xfrm>
        <a:graphic>
          <a:graphicData uri="http://schemas.openxmlformats.org/drawingml/2006/table">
            <a:tbl>
              <a:tblPr/>
              <a:tblGrid>
                <a:gridCol w="1103386">
                  <a:extLst>
                    <a:ext uri="{9D8B030D-6E8A-4147-A177-3AD203B41FA5}">
                      <a16:colId xmlns:a16="http://schemas.microsoft.com/office/drawing/2014/main" val="3995222592"/>
                    </a:ext>
                  </a:extLst>
                </a:gridCol>
                <a:gridCol w="1103386">
                  <a:extLst>
                    <a:ext uri="{9D8B030D-6E8A-4147-A177-3AD203B41FA5}">
                      <a16:colId xmlns:a16="http://schemas.microsoft.com/office/drawing/2014/main" val="1220456746"/>
                    </a:ext>
                  </a:extLst>
                </a:gridCol>
                <a:gridCol w="1103386">
                  <a:extLst>
                    <a:ext uri="{9D8B030D-6E8A-4147-A177-3AD203B41FA5}">
                      <a16:colId xmlns:a16="http://schemas.microsoft.com/office/drawing/2014/main" val="1326139899"/>
                    </a:ext>
                  </a:extLst>
                </a:gridCol>
              </a:tblGrid>
              <a:tr h="2152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자치구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평균 배달 시간</a:t>
                      </a:r>
                      <a:r>
                        <a:rPr lang="en-US" altLang="ko-KR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분</a:t>
                      </a:r>
                      <a:r>
                        <a:rPr lang="en-US" altLang="ko-KR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ln>
                          <a:solidFill>
                            <a:srgbClr val="F2F0F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관내 배달 비율</a:t>
                      </a:r>
                      <a:r>
                        <a:rPr lang="en-US" altLang="ko-KR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ln>
                          <a:solidFill>
                            <a:srgbClr val="F2F0F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BD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647328"/>
                  </a:ext>
                </a:extLst>
              </a:tr>
              <a:tr h="240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235290"/>
                  </a:ext>
                </a:extLst>
              </a:tr>
              <a:tr h="240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성북구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ln>
                            <a:solidFill>
                              <a:srgbClr val="F2F0F0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56445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178DDF-14C9-47C1-9FC5-6DFA61D45FFB}"/>
              </a:ext>
            </a:extLst>
          </p:cNvPr>
          <p:cNvGrpSpPr/>
          <p:nvPr/>
        </p:nvGrpSpPr>
        <p:grpSpPr>
          <a:xfrm>
            <a:off x="590550" y="2303004"/>
            <a:ext cx="7063963" cy="1653558"/>
            <a:chOff x="618716" y="2266932"/>
            <a:chExt cx="7063963" cy="165355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D65179D-951D-014F-9A21-D0CCAC05C070}"/>
                </a:ext>
              </a:extLst>
            </p:cNvPr>
            <p:cNvGrpSpPr/>
            <p:nvPr/>
          </p:nvGrpSpPr>
          <p:grpSpPr>
            <a:xfrm>
              <a:off x="618716" y="2266932"/>
              <a:ext cx="7063963" cy="1608939"/>
              <a:chOff x="622333" y="2121775"/>
              <a:chExt cx="7090225" cy="2097565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5B6149DD-041D-3341-B6ED-AE2622FB82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890" t="7373" b="6519"/>
              <a:stretch/>
            </p:blipFill>
            <p:spPr>
              <a:xfrm>
                <a:off x="622333" y="2446727"/>
                <a:ext cx="7090225" cy="1772613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8C20E2-8527-3F47-8ED7-AFA81B5BD9A5}"/>
                  </a:ext>
                </a:extLst>
              </p:cNvPr>
              <p:cNvSpPr txBox="1"/>
              <p:nvPr/>
            </p:nvSpPr>
            <p:spPr>
              <a:xfrm>
                <a:off x="688802" y="2121775"/>
                <a:ext cx="4252809" cy="32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000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자치구별 배달 수령부터 완료까지 걸린 시간</a:t>
                </a:r>
                <a:r>
                  <a:rPr kumimoji="1" lang="en-US" altLang="ko-KR" sz="1000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(</a:t>
                </a:r>
                <a:r>
                  <a:rPr kumimoji="1" lang="ko-KR" altLang="en-US" sz="1000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분</a:t>
                </a:r>
                <a:r>
                  <a:rPr kumimoji="1" lang="en-US" altLang="ko-KR" sz="1000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 </a:t>
                </a:r>
                <a:r>
                  <a:rPr kumimoji="1" lang="en-US" altLang="ko-KR" sz="800" i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kt </a:t>
                </a:r>
                <a:r>
                  <a:rPr kumimoji="1" lang="ko-KR" altLang="en-US" sz="800" i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빅데이터 플랫폼 배달 데이터 자체 분석</a:t>
                </a:r>
                <a:endPara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D6BC5F3-BC59-EB4C-A289-0AC372105A48}"/>
                </a:ext>
              </a:extLst>
            </p:cNvPr>
            <p:cNvSpPr/>
            <p:nvPr/>
          </p:nvSpPr>
          <p:spPr>
            <a:xfrm>
              <a:off x="6528074" y="2801731"/>
              <a:ext cx="1154605" cy="1109313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7849B77-5889-2A4B-8F75-527E964A47AA}"/>
                </a:ext>
              </a:extLst>
            </p:cNvPr>
            <p:cNvSpPr/>
            <p:nvPr/>
          </p:nvSpPr>
          <p:spPr>
            <a:xfrm>
              <a:off x="696187" y="2703686"/>
              <a:ext cx="1154605" cy="1216804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9067FFC-7B81-42B8-B5F9-7E80FD1CA5D3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171BFE6-40DC-4F4A-8AF5-A73D6FD4E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6B2D6D-5453-4471-AF21-2A53C7069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82DCA9A8-774A-4639-8732-CD9FE7F57825}"/>
              </a:ext>
            </a:extLst>
          </p:cNvPr>
          <p:cNvGrpSpPr/>
          <p:nvPr/>
        </p:nvGrpSpPr>
        <p:grpSpPr>
          <a:xfrm>
            <a:off x="8165020" y="2623332"/>
            <a:ext cx="3274786" cy="320258"/>
            <a:chOff x="8165020" y="2692116"/>
            <a:chExt cx="3274786" cy="3202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988395C-A86A-7545-BACF-F482577618C0}"/>
                </a:ext>
              </a:extLst>
            </p:cNvPr>
            <p:cNvSpPr txBox="1"/>
            <p:nvPr/>
          </p:nvSpPr>
          <p:spPr>
            <a:xfrm>
              <a:off x="8165020" y="2692116"/>
              <a:ext cx="3274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자치구별 배달 소요 시간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39" name="직선 연결선[R] 12">
              <a:extLst>
                <a:ext uri="{FF2B5EF4-FFF2-40B4-BE49-F238E27FC236}">
                  <a16:creationId xmlns:a16="http://schemas.microsoft.com/office/drawing/2014/main" id="{790A0D33-381A-4355-81DD-5267607563C2}"/>
                </a:ext>
              </a:extLst>
            </p:cNvPr>
            <p:cNvCxnSpPr>
              <a:cxnSpLocks/>
            </p:cNvCxnSpPr>
            <p:nvPr/>
          </p:nvCxnSpPr>
          <p:spPr>
            <a:xfrm>
              <a:off x="8783510" y="3012374"/>
              <a:ext cx="2037806" cy="0"/>
            </a:xfrm>
            <a:prstGeom prst="line">
              <a:avLst/>
            </a:prstGeom>
            <a:ln w="34925">
              <a:solidFill>
                <a:srgbClr val="00C6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5A48272-425F-4DF3-B647-6CE82092A2B4}"/>
              </a:ext>
            </a:extLst>
          </p:cNvPr>
          <p:cNvSpPr txBox="1"/>
          <p:nvPr/>
        </p:nvSpPr>
        <p:spPr>
          <a:xfrm>
            <a:off x="668021" y="4820020"/>
            <a:ext cx="47115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자치구별 </a:t>
            </a:r>
            <a:r>
              <a: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목적지별 </a:t>
            </a:r>
            <a:r>
              <a: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배달 수령부터 완료까지 걸린 시간</a:t>
            </a:r>
            <a:r>
              <a:rPr kumimoji="1" lang="en-US" altLang="ko-KR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</a:t>
            </a:r>
            <a:r>
              <a:rPr kumimoji="1" lang="en-US" altLang="ko-KR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kumimoji="1" lang="en-US" altLang="ko-KR" sz="8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kt </a:t>
            </a:r>
            <a:r>
              <a:rPr kumimoji="1" lang="ko-KR" altLang="en-US" sz="8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플랫폼 배달 데이터 자체 분석</a:t>
            </a:r>
            <a:endParaRPr kumimoji="1" lang="ko-KR" altLang="en-US" sz="1000" dirty="0">
              <a:ln>
                <a:solidFill>
                  <a:srgbClr val="F2F0F0">
                    <a:alpha val="0"/>
                  </a:srgb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3693F1-090C-45C8-A9E1-E76E93E59289}"/>
              </a:ext>
            </a:extLst>
          </p:cNvPr>
          <p:cNvSpPr txBox="1"/>
          <p:nvPr/>
        </p:nvSpPr>
        <p:spPr>
          <a:xfrm>
            <a:off x="741935" y="5084710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강북구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832CA5-24AF-47F3-8761-89AB11B37B8A}"/>
              </a:ext>
            </a:extLst>
          </p:cNvPr>
          <p:cNvSpPr txBox="1"/>
          <p:nvPr/>
        </p:nvSpPr>
        <p:spPr>
          <a:xfrm>
            <a:off x="2528825" y="5084710"/>
            <a:ext cx="588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영등포구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E63404-B8A8-463C-B7C4-4FFC88BCC73B}"/>
              </a:ext>
            </a:extLst>
          </p:cNvPr>
          <p:cNvSpPr txBox="1"/>
          <p:nvPr/>
        </p:nvSpPr>
        <p:spPr>
          <a:xfrm>
            <a:off x="4376675" y="5084710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서초구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04D89-C2A0-4700-85B9-C43ED7B97788}"/>
              </a:ext>
            </a:extLst>
          </p:cNvPr>
          <p:cNvSpPr txBox="1"/>
          <p:nvPr/>
        </p:nvSpPr>
        <p:spPr>
          <a:xfrm>
            <a:off x="6201665" y="5084710"/>
            <a:ext cx="4892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성북구</a:t>
            </a:r>
          </a:p>
        </p:txBody>
      </p:sp>
    </p:spTree>
    <p:extLst>
      <p:ext uri="{BB962C8B-B14F-4D97-AF65-F5344CB8AC3E}">
        <p14:creationId xmlns:p14="http://schemas.microsoft.com/office/powerpoint/2010/main" val="2535256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6163B756-BD20-4EAE-8DEB-2924310A7F77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6CDD1-2558-F143-B078-E357B9375BF5}"/>
              </a:ext>
            </a:extLst>
          </p:cNvPr>
          <p:cNvSpPr txBox="1"/>
          <p:nvPr/>
        </p:nvSpPr>
        <p:spPr>
          <a:xfrm>
            <a:off x="7910565" y="3152223"/>
            <a:ext cx="3819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패스트푸드는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라이더가 음식을 수령하고 고객에게 전달할 때까지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짧은 시간이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걸리는 것으로 나타났습니다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아시안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양식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돈까스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일식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등의 업종은 배달 시간이 다른 업종보다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많이 소요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되는 것으로 나타났습니다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1" lang="ko-KR" altLang="en-US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9A6762-5267-4F47-9466-FA66D8F536C4}"/>
              </a:ext>
            </a:extLst>
          </p:cNvPr>
          <p:cNvSpPr txBox="1"/>
          <p:nvPr/>
        </p:nvSpPr>
        <p:spPr>
          <a:xfrm>
            <a:off x="7910565" y="5039852"/>
            <a:ext cx="3819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구로구에서는 아시안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양식 배송시간이 가장 빠릅니다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영등포구의 경우 중식이 배송시간이 가장 빠릅니다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도봉구는 특이하게도 패스트푸드 업종에서 배달시간이 다소 걸리는 것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나타났습니다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1" lang="ko-KR" altLang="en-US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54C88-B633-A049-98EF-EEC63D908052}"/>
              </a:ext>
            </a:extLst>
          </p:cNvPr>
          <p:cNvSpPr txBox="1"/>
          <p:nvPr/>
        </p:nvSpPr>
        <p:spPr>
          <a:xfrm>
            <a:off x="442913" y="1279561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업종별 배달 시간 분석</a:t>
            </a:r>
            <a:endParaRPr kumimoji="1" lang="en-US" altLang="ko-KR" sz="20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74DBCA-3A13-2E42-8D79-EC657818FD9A}"/>
              </a:ext>
            </a:extLst>
          </p:cNvPr>
          <p:cNvSpPr txBox="1"/>
          <p:nvPr/>
        </p:nvSpPr>
        <p:spPr>
          <a:xfrm>
            <a:off x="442914" y="1719294"/>
            <a:ext cx="11306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이름처럼</a:t>
            </a:r>
            <a:r>
              <a:rPr kumimoji="1" lang="ko-KR" altLang="en-US" sz="28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배달도 빠른 </a:t>
            </a:r>
            <a:r>
              <a:rPr kumimoji="1" lang="ko-KR" altLang="en-US" sz="28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패스트푸드</a:t>
            </a:r>
            <a:r>
              <a:rPr kumimoji="1" lang="en-US" altLang="ko-KR" sz="28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kumimoji="1" lang="ko-KR" altLang="en-US" sz="28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회는 슬로우 </a:t>
            </a:r>
            <a:r>
              <a:rPr kumimoji="1" lang="ko-KR" altLang="en-US" sz="28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푸드</a:t>
            </a:r>
            <a:endParaRPr kumimoji="1" lang="en-US" altLang="ko-KR" sz="28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E8F621-BC07-5747-88E8-2CFEBD3DD6F4}"/>
              </a:ext>
            </a:extLst>
          </p:cNvPr>
          <p:cNvGrpSpPr/>
          <p:nvPr/>
        </p:nvGrpSpPr>
        <p:grpSpPr>
          <a:xfrm>
            <a:off x="599893" y="2495039"/>
            <a:ext cx="7079532" cy="1724245"/>
            <a:chOff x="599893" y="2495039"/>
            <a:chExt cx="7079532" cy="172424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3FB274C-4AB4-6744-9068-4AC127FD92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74"/>
            <a:stretch/>
          </p:blipFill>
          <p:spPr>
            <a:xfrm>
              <a:off x="599893" y="2600326"/>
              <a:ext cx="7079532" cy="1618958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D0DD6F1-1307-D74C-BA2D-13D4B3D93CBD}"/>
                </a:ext>
              </a:extLst>
            </p:cNvPr>
            <p:cNvSpPr/>
            <p:nvPr/>
          </p:nvSpPr>
          <p:spPr>
            <a:xfrm>
              <a:off x="2984163" y="2510282"/>
              <a:ext cx="2270760" cy="2076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>
                  <a:solidFill>
                    <a:srgbClr val="F2F0F0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F14750-75BD-0A46-BA14-EFF193E0F50F}"/>
                </a:ext>
              </a:extLst>
            </p:cNvPr>
            <p:cNvSpPr txBox="1"/>
            <p:nvPr/>
          </p:nvSpPr>
          <p:spPr>
            <a:xfrm>
              <a:off x="657270" y="2495039"/>
              <a:ext cx="41264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업종별 배달 수령부터 완료까지 걸린 시간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</a:t>
              </a:r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분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) </a:t>
              </a:r>
              <a:r>
                <a:rPr kumimoji="1" lang="en-US" altLang="ko-KR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kt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빅데이터 플랫폼 배달 데이터 자체 분석</a:t>
              </a:r>
              <a:endPara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DB434316-ECFF-429E-8342-208A7948D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52FD825-473F-4D58-948C-C3121F0E1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696EAB3-2CC7-4C94-B9F7-B2B2ABBA0096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766872E-4F8A-42D5-9C18-CDCC05F6B40E}"/>
              </a:ext>
            </a:extLst>
          </p:cNvPr>
          <p:cNvGrpSpPr/>
          <p:nvPr/>
        </p:nvGrpSpPr>
        <p:grpSpPr>
          <a:xfrm>
            <a:off x="5357473" y="447746"/>
            <a:ext cx="1477053" cy="111876"/>
            <a:chOff x="5260153" y="562568"/>
            <a:chExt cx="1661942" cy="12588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A35856-EEB8-42CF-A3F9-05B0364AA895}"/>
                </a:ext>
              </a:extLst>
            </p:cNvPr>
            <p:cNvSpPr/>
            <p:nvPr/>
          </p:nvSpPr>
          <p:spPr>
            <a:xfrm>
              <a:off x="5260153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1AE58F7-EAA3-4DCB-86DC-C30ED348D424}"/>
                </a:ext>
              </a:extLst>
            </p:cNvPr>
            <p:cNvSpPr/>
            <p:nvPr/>
          </p:nvSpPr>
          <p:spPr>
            <a:xfrm>
              <a:off x="6284195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8CA6025-D053-4D97-AF93-FACC04B31423}"/>
                </a:ext>
              </a:extLst>
            </p:cNvPr>
            <p:cNvSpPr/>
            <p:nvPr/>
          </p:nvSpPr>
          <p:spPr>
            <a:xfrm>
              <a:off x="5772174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372FE1B-C474-4DAD-BA3F-AAA1928A4FC0}"/>
                </a:ext>
              </a:extLst>
            </p:cNvPr>
            <p:cNvSpPr/>
            <p:nvPr/>
          </p:nvSpPr>
          <p:spPr>
            <a:xfrm>
              <a:off x="679621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13C8D29-27FE-4676-9F92-6F8613D37F5C}"/>
              </a:ext>
            </a:extLst>
          </p:cNvPr>
          <p:cNvGrpSpPr/>
          <p:nvPr/>
        </p:nvGrpSpPr>
        <p:grpSpPr>
          <a:xfrm>
            <a:off x="8259249" y="4572040"/>
            <a:ext cx="3086328" cy="320178"/>
            <a:chOff x="8165020" y="4041784"/>
            <a:chExt cx="3086328" cy="320178"/>
          </a:xfrm>
        </p:grpSpPr>
        <p:cxnSp>
          <p:nvCxnSpPr>
            <p:cNvPr id="40" name="직선 연결선[R] 15">
              <a:extLst>
                <a:ext uri="{FF2B5EF4-FFF2-40B4-BE49-F238E27FC236}">
                  <a16:creationId xmlns:a16="http://schemas.microsoft.com/office/drawing/2014/main" id="{F2B07DBB-C821-4A8C-9FC2-E440D70A757E}"/>
                </a:ext>
              </a:extLst>
            </p:cNvPr>
            <p:cNvCxnSpPr>
              <a:cxnSpLocks/>
            </p:cNvCxnSpPr>
            <p:nvPr/>
          </p:nvCxnSpPr>
          <p:spPr>
            <a:xfrm>
              <a:off x="8689281" y="4361962"/>
              <a:ext cx="2037806" cy="0"/>
            </a:xfrm>
            <a:prstGeom prst="line">
              <a:avLst/>
            </a:prstGeom>
            <a:ln w="34925">
              <a:solidFill>
                <a:srgbClr val="00C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E74595-9DB7-415B-9333-F5E3CDC687F2}"/>
                </a:ext>
              </a:extLst>
            </p:cNvPr>
            <p:cNvSpPr txBox="1"/>
            <p:nvPr/>
          </p:nvSpPr>
          <p:spPr>
            <a:xfrm>
              <a:off x="8165020" y="4041784"/>
              <a:ext cx="30863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자치구별 업종별 배달소요시간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20FD790-CA71-4BBA-8E21-B7BB6C15CED3}"/>
              </a:ext>
            </a:extLst>
          </p:cNvPr>
          <p:cNvGrpSpPr/>
          <p:nvPr/>
        </p:nvGrpSpPr>
        <p:grpSpPr>
          <a:xfrm>
            <a:off x="8165020" y="2695741"/>
            <a:ext cx="3274786" cy="320258"/>
            <a:chOff x="8165020" y="2692116"/>
            <a:chExt cx="3274786" cy="32025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B0B9889-8EB4-4BA7-A3D2-6C04780EA592}"/>
                </a:ext>
              </a:extLst>
            </p:cNvPr>
            <p:cNvSpPr txBox="1"/>
            <p:nvPr/>
          </p:nvSpPr>
          <p:spPr>
            <a:xfrm>
              <a:off x="8165020" y="2692116"/>
              <a:ext cx="3274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업종별 배달소요시간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44" name="직선 연결선[R] 12">
              <a:extLst>
                <a:ext uri="{FF2B5EF4-FFF2-40B4-BE49-F238E27FC236}">
                  <a16:creationId xmlns:a16="http://schemas.microsoft.com/office/drawing/2014/main" id="{A3BF73B1-F571-444B-A263-5BA87CDBCBB3}"/>
                </a:ext>
              </a:extLst>
            </p:cNvPr>
            <p:cNvCxnSpPr>
              <a:cxnSpLocks/>
            </p:cNvCxnSpPr>
            <p:nvPr/>
          </p:nvCxnSpPr>
          <p:spPr>
            <a:xfrm>
              <a:off x="8783510" y="3012374"/>
              <a:ext cx="2037806" cy="0"/>
            </a:xfrm>
            <a:prstGeom prst="line">
              <a:avLst/>
            </a:prstGeom>
            <a:ln w="34925">
              <a:solidFill>
                <a:srgbClr val="00C6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AAC8631-AACE-4343-A774-4042E655A432}"/>
              </a:ext>
            </a:extLst>
          </p:cNvPr>
          <p:cNvGrpSpPr/>
          <p:nvPr/>
        </p:nvGrpSpPr>
        <p:grpSpPr>
          <a:xfrm>
            <a:off x="491591" y="4434107"/>
            <a:ext cx="7200000" cy="1916997"/>
            <a:chOff x="479425" y="4400585"/>
            <a:chExt cx="7200000" cy="191699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40C5D2F-8A4F-B448-9E88-01E155C3C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778"/>
            <a:stretch/>
          </p:blipFill>
          <p:spPr>
            <a:xfrm>
              <a:off x="479425" y="4646806"/>
              <a:ext cx="7200000" cy="167077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8C6D759-DD15-4F59-9439-0F31379FA658}"/>
                </a:ext>
              </a:extLst>
            </p:cNvPr>
            <p:cNvSpPr txBox="1"/>
            <p:nvPr/>
          </p:nvSpPr>
          <p:spPr>
            <a:xfrm>
              <a:off x="671046" y="4400585"/>
              <a:ext cx="47115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자치구별 업종별로 배달 수령부터 완료까지 걸린 시간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</a:t>
              </a:r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분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) </a:t>
              </a:r>
              <a:r>
                <a:rPr kumimoji="1" lang="en-US" altLang="ko-KR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kt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빅데이터 플랫폼 배달 데이터 자체 분석</a:t>
              </a:r>
              <a:endPara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52D0F89-031A-432F-9C78-8F92852DA6E7}"/>
                </a:ext>
              </a:extLst>
            </p:cNvPr>
            <p:cNvSpPr txBox="1"/>
            <p:nvPr/>
          </p:nvSpPr>
          <p:spPr>
            <a:xfrm>
              <a:off x="738715" y="4698607"/>
              <a:ext cx="4828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구로구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5FCA75F-D2A2-47E2-8C6D-70F0CD7543DA}"/>
                </a:ext>
              </a:extLst>
            </p:cNvPr>
            <p:cNvSpPr txBox="1"/>
            <p:nvPr/>
          </p:nvSpPr>
          <p:spPr>
            <a:xfrm>
              <a:off x="3192892" y="4698607"/>
              <a:ext cx="5886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영등포구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8F9762-2BD0-46B7-BD71-396FA5B94E82}"/>
                </a:ext>
              </a:extLst>
            </p:cNvPr>
            <p:cNvSpPr txBox="1"/>
            <p:nvPr/>
          </p:nvSpPr>
          <p:spPr>
            <a:xfrm>
              <a:off x="5646205" y="4698607"/>
              <a:ext cx="4892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도봉구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871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265A11F5-FAD4-44D1-AA18-98C647FF09FB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6CDD1-2558-F143-B078-E357B9375BF5}"/>
              </a:ext>
            </a:extLst>
          </p:cNvPr>
          <p:cNvSpPr txBox="1"/>
          <p:nvPr/>
        </p:nvSpPr>
        <p:spPr>
          <a:xfrm>
            <a:off x="7810291" y="2951199"/>
            <a:ext cx="4091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분을 기점으로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배차가 빠른 자치구는 강남구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성북구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노원구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반대로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배차가 느린 자치구는 양천구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영등포구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관악구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강남구의 경우 배차요청이 들어오는 즉시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라이더들이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앞다투어 배차요청을 수락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한다는 것을 알 수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반대로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양천구는 음식점에서 배차요청을 해도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라이더들이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잡힐 때까지 평균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분이 소요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되었습니다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그만큼 라이더가 적다는 것을 의미합니다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54C88-B633-A049-98EF-EEC63D908052}"/>
              </a:ext>
            </a:extLst>
          </p:cNvPr>
          <p:cNvSpPr txBox="1"/>
          <p:nvPr/>
        </p:nvSpPr>
        <p:spPr>
          <a:xfrm>
            <a:off x="442913" y="1279561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어느 곳에 라이더가 많을까</a:t>
            </a:r>
            <a:r>
              <a:rPr kumimoji="1" lang="en-US" altLang="ko-KR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66FD62-C517-E344-BF69-7813CEE6A96F}"/>
              </a:ext>
            </a:extLst>
          </p:cNvPr>
          <p:cNvSpPr txBox="1"/>
          <p:nvPr/>
        </p:nvSpPr>
        <p:spPr>
          <a:xfrm>
            <a:off x="7810291" y="4806381"/>
            <a:ext cx="40778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자치구별로 목적지별 배차소요시간을 살펴보면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양천구의 경우에는 강서구로 향하는 배달의 배차요청은 관내 배차요청보다 빠르게 잡히는 것으로 나타났습니다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영등포구는 구로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금천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관악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동작 으로 향할수록 라이더가 배달을 꺼리고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반면에 배차시간이 적게 걸린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강남구와 성북구는 관내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관외 배달 여부와 관계없이 배차가 매우 빨리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이루어집니다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라이더가 많은 자치구이라는 것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알 수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CC957C-15DA-FA43-80D4-2BB3CFEFC2F6}"/>
              </a:ext>
            </a:extLst>
          </p:cNvPr>
          <p:cNvSpPr txBox="1"/>
          <p:nvPr/>
        </p:nvSpPr>
        <p:spPr>
          <a:xfrm>
            <a:off x="442914" y="1719294"/>
            <a:ext cx="1130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배달 경쟁이 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치열한 강남구</a:t>
            </a:r>
            <a:r>
              <a:rPr kumimoji="1" lang="en-US" altLang="ko-KR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(0.96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</a:t>
            </a:r>
            <a:r>
              <a:rPr kumimoji="1" lang="en-US" altLang="ko-KR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라이더가 적은 양천구</a:t>
            </a:r>
            <a:r>
              <a:rPr kumimoji="1" lang="en-US" altLang="ko-KR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(7.94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</a:t>
            </a:r>
            <a:r>
              <a:rPr kumimoji="1" lang="en-US" altLang="ko-KR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AAE347-390C-FE4B-BA80-908495FDA72E}"/>
              </a:ext>
            </a:extLst>
          </p:cNvPr>
          <p:cNvGrpSpPr/>
          <p:nvPr/>
        </p:nvGrpSpPr>
        <p:grpSpPr>
          <a:xfrm>
            <a:off x="658646" y="4626769"/>
            <a:ext cx="7029743" cy="1612724"/>
            <a:chOff x="407221" y="4381196"/>
            <a:chExt cx="7147380" cy="118588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0A8B057-BD66-904A-B3A6-98988202B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971" t="7155" r="25270"/>
            <a:stretch/>
          </p:blipFill>
          <p:spPr>
            <a:xfrm>
              <a:off x="2349052" y="4389076"/>
              <a:ext cx="3294218" cy="116791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E17CDD9-172A-9E4A-BA98-C2FEF6A2E3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282" t="7098" r="1"/>
            <a:stretch/>
          </p:blipFill>
          <p:spPr>
            <a:xfrm>
              <a:off x="5907492" y="4389076"/>
              <a:ext cx="1647109" cy="117800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F86146B-7DA0-264C-A0F3-33ACF820F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81" t="6722" r="74512"/>
            <a:stretch/>
          </p:blipFill>
          <p:spPr>
            <a:xfrm>
              <a:off x="407221" y="4381196"/>
              <a:ext cx="1647109" cy="1161061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5ED8CA-14E4-7248-B2A6-8E9A203999AE}"/>
              </a:ext>
            </a:extLst>
          </p:cNvPr>
          <p:cNvGrpSpPr/>
          <p:nvPr/>
        </p:nvGrpSpPr>
        <p:grpSpPr>
          <a:xfrm>
            <a:off x="628649" y="2500863"/>
            <a:ext cx="7059741" cy="1724762"/>
            <a:chOff x="628649" y="2500863"/>
            <a:chExt cx="7059741" cy="172476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EF9740-3594-1944-A736-1C3C72BBA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48"/>
            <a:stretch/>
          </p:blipFill>
          <p:spPr>
            <a:xfrm>
              <a:off x="628649" y="2600325"/>
              <a:ext cx="7059741" cy="162530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CD779C-477C-D044-B298-00B952D2B9F6}"/>
                </a:ext>
              </a:extLst>
            </p:cNvPr>
            <p:cNvSpPr/>
            <p:nvPr/>
          </p:nvSpPr>
          <p:spPr>
            <a:xfrm>
              <a:off x="3040367" y="2509876"/>
              <a:ext cx="2270760" cy="2076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n>
                  <a:solidFill>
                    <a:srgbClr val="F2F0F0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BEFB30-B659-1F44-BCAC-CCDD4DB884C4}"/>
                </a:ext>
              </a:extLst>
            </p:cNvPr>
            <p:cNvSpPr txBox="1"/>
            <p:nvPr/>
          </p:nvSpPr>
          <p:spPr>
            <a:xfrm>
              <a:off x="709686" y="2500863"/>
              <a:ext cx="42370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자치구별 배달 접수부터 배차까지 걸린 시간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</a:t>
              </a:r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분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) </a:t>
              </a:r>
              <a:r>
                <a:rPr kumimoji="1" lang="en-US" altLang="ko-KR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kt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빅데이터 플랫폼 배달 데이터 자체 분석</a:t>
              </a:r>
              <a:endPara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EA543C8E-3B65-40B8-A70C-1CE5CE7967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2D8C4AA-2C3B-41E5-9FF8-F0040D2229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578C796-D201-4064-8546-675CC4CC77AD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FE9EA91-D92B-465A-9030-459B993C8CBA}"/>
              </a:ext>
            </a:extLst>
          </p:cNvPr>
          <p:cNvGrpSpPr/>
          <p:nvPr/>
        </p:nvGrpSpPr>
        <p:grpSpPr>
          <a:xfrm>
            <a:off x="5357473" y="447746"/>
            <a:ext cx="1477053" cy="111876"/>
            <a:chOff x="5260153" y="562568"/>
            <a:chExt cx="1661942" cy="12588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79C9157-E4DF-45D4-8DB6-95C467228429}"/>
                </a:ext>
              </a:extLst>
            </p:cNvPr>
            <p:cNvSpPr/>
            <p:nvPr/>
          </p:nvSpPr>
          <p:spPr>
            <a:xfrm>
              <a:off x="5260153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AC752D5-94BC-4F3E-8C42-D4245B67AD61}"/>
                </a:ext>
              </a:extLst>
            </p:cNvPr>
            <p:cNvSpPr/>
            <p:nvPr/>
          </p:nvSpPr>
          <p:spPr>
            <a:xfrm>
              <a:off x="6284195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28E14AB-4AAE-4AE4-837D-8F68C0C6642E}"/>
                </a:ext>
              </a:extLst>
            </p:cNvPr>
            <p:cNvSpPr/>
            <p:nvPr/>
          </p:nvSpPr>
          <p:spPr>
            <a:xfrm>
              <a:off x="5772174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DF30043-42FA-4AC8-8E3F-909DA9845440}"/>
                </a:ext>
              </a:extLst>
            </p:cNvPr>
            <p:cNvSpPr/>
            <p:nvPr/>
          </p:nvSpPr>
          <p:spPr>
            <a:xfrm>
              <a:off x="679621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55A24CD-F31F-4905-AF9A-7617F06904E2}"/>
              </a:ext>
            </a:extLst>
          </p:cNvPr>
          <p:cNvSpPr txBox="1"/>
          <p:nvPr/>
        </p:nvSpPr>
        <p:spPr>
          <a:xfrm>
            <a:off x="780547" y="4435975"/>
            <a:ext cx="4822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자치구별 </a:t>
            </a:r>
            <a:r>
              <a: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목적지별 </a:t>
            </a:r>
            <a:r>
              <a: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배달 접수부터 배차까지 걸린 시간</a:t>
            </a:r>
            <a:r>
              <a:rPr kumimoji="1" lang="en-US" altLang="ko-KR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</a:t>
            </a:r>
            <a:r>
              <a:rPr kumimoji="1" lang="en-US" altLang="ko-KR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kumimoji="1" lang="en-US" altLang="ko-KR" sz="8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kt </a:t>
            </a:r>
            <a:r>
              <a:rPr kumimoji="1" lang="ko-KR" altLang="en-US" sz="8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플랫폼 배달 데이터 자체 분석</a:t>
            </a:r>
            <a:endParaRPr kumimoji="1" lang="ko-KR" altLang="en-US" sz="1000" dirty="0">
              <a:ln>
                <a:solidFill>
                  <a:srgbClr val="F2F0F0">
                    <a:alpha val="0"/>
                  </a:srgb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D80B83F-6726-493D-9485-6E7D0756577C}"/>
              </a:ext>
            </a:extLst>
          </p:cNvPr>
          <p:cNvGrpSpPr/>
          <p:nvPr/>
        </p:nvGrpSpPr>
        <p:grpSpPr>
          <a:xfrm>
            <a:off x="8259249" y="4476684"/>
            <a:ext cx="3086328" cy="320178"/>
            <a:chOff x="8165020" y="4041784"/>
            <a:chExt cx="3086328" cy="320178"/>
          </a:xfrm>
        </p:grpSpPr>
        <p:cxnSp>
          <p:nvCxnSpPr>
            <p:cNvPr id="42" name="직선 연결선[R] 15">
              <a:extLst>
                <a:ext uri="{FF2B5EF4-FFF2-40B4-BE49-F238E27FC236}">
                  <a16:creationId xmlns:a16="http://schemas.microsoft.com/office/drawing/2014/main" id="{D66950DA-2626-4031-9179-C1B3E508F12E}"/>
                </a:ext>
              </a:extLst>
            </p:cNvPr>
            <p:cNvCxnSpPr>
              <a:cxnSpLocks/>
            </p:cNvCxnSpPr>
            <p:nvPr/>
          </p:nvCxnSpPr>
          <p:spPr>
            <a:xfrm>
              <a:off x="8689281" y="4361962"/>
              <a:ext cx="2037806" cy="0"/>
            </a:xfrm>
            <a:prstGeom prst="line">
              <a:avLst/>
            </a:prstGeom>
            <a:ln w="34925">
              <a:solidFill>
                <a:srgbClr val="00C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EDF9981-F38B-4A70-B950-4DE288CDCACC}"/>
                </a:ext>
              </a:extLst>
            </p:cNvPr>
            <p:cNvSpPr txBox="1"/>
            <p:nvPr/>
          </p:nvSpPr>
          <p:spPr>
            <a:xfrm>
              <a:off x="8165020" y="4041784"/>
              <a:ext cx="30863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자치구별 목적지별 배차소요시간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2BD16E0-7274-40B4-8799-01805813028F}"/>
              </a:ext>
            </a:extLst>
          </p:cNvPr>
          <p:cNvGrpSpPr/>
          <p:nvPr/>
        </p:nvGrpSpPr>
        <p:grpSpPr>
          <a:xfrm>
            <a:off x="8165020" y="2565440"/>
            <a:ext cx="3274786" cy="320258"/>
            <a:chOff x="8165020" y="2692116"/>
            <a:chExt cx="3274786" cy="32025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BA8C7F-57F7-4114-89E8-5DE4E9FD8B2B}"/>
                </a:ext>
              </a:extLst>
            </p:cNvPr>
            <p:cNvSpPr txBox="1"/>
            <p:nvPr/>
          </p:nvSpPr>
          <p:spPr>
            <a:xfrm>
              <a:off x="8165020" y="2692116"/>
              <a:ext cx="3274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자치구별 배차소요시간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46" name="직선 연결선[R] 12">
              <a:extLst>
                <a:ext uri="{FF2B5EF4-FFF2-40B4-BE49-F238E27FC236}">
                  <a16:creationId xmlns:a16="http://schemas.microsoft.com/office/drawing/2014/main" id="{40A6C37D-65D8-4E37-BA90-1BE216EA2C9F}"/>
                </a:ext>
              </a:extLst>
            </p:cNvPr>
            <p:cNvCxnSpPr>
              <a:cxnSpLocks/>
            </p:cNvCxnSpPr>
            <p:nvPr/>
          </p:nvCxnSpPr>
          <p:spPr>
            <a:xfrm>
              <a:off x="8783510" y="3012374"/>
              <a:ext cx="2037806" cy="0"/>
            </a:xfrm>
            <a:prstGeom prst="line">
              <a:avLst/>
            </a:prstGeom>
            <a:ln w="34925">
              <a:solidFill>
                <a:srgbClr val="00C6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589355D-275D-4164-A1E3-6E202689AF47}"/>
              </a:ext>
            </a:extLst>
          </p:cNvPr>
          <p:cNvSpPr txBox="1"/>
          <p:nvPr/>
        </p:nvSpPr>
        <p:spPr>
          <a:xfrm>
            <a:off x="846423" y="4641147"/>
            <a:ext cx="4892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양천구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CEAC3C-88FD-4901-A535-E9E0615C047D}"/>
              </a:ext>
            </a:extLst>
          </p:cNvPr>
          <p:cNvSpPr txBox="1"/>
          <p:nvPr/>
        </p:nvSpPr>
        <p:spPr>
          <a:xfrm>
            <a:off x="2658713" y="4641147"/>
            <a:ext cx="588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영등포구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CB0426-1C2A-4878-8FEE-F61AF67DCD53}"/>
              </a:ext>
            </a:extLst>
          </p:cNvPr>
          <p:cNvSpPr txBox="1"/>
          <p:nvPr/>
        </p:nvSpPr>
        <p:spPr>
          <a:xfrm>
            <a:off x="4398613" y="4641147"/>
            <a:ext cx="4892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강남구</a:t>
            </a:r>
            <a:endParaRPr kumimoji="1" lang="ko-KR" altLang="en-US" sz="9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1573CD-02FC-4847-8728-CD041EAD5920}"/>
              </a:ext>
            </a:extLst>
          </p:cNvPr>
          <p:cNvSpPr txBox="1"/>
          <p:nvPr/>
        </p:nvSpPr>
        <p:spPr>
          <a:xfrm>
            <a:off x="6255353" y="4650672"/>
            <a:ext cx="4892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성북구</a:t>
            </a:r>
          </a:p>
        </p:txBody>
      </p:sp>
    </p:spTree>
    <p:extLst>
      <p:ext uri="{BB962C8B-B14F-4D97-AF65-F5344CB8AC3E}">
        <p14:creationId xmlns:p14="http://schemas.microsoft.com/office/powerpoint/2010/main" val="743898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스쿠터 단색으로 채워진">
            <a:extLst>
              <a:ext uri="{FF2B5EF4-FFF2-40B4-BE49-F238E27FC236}">
                <a16:creationId xmlns:a16="http://schemas.microsoft.com/office/drawing/2014/main" id="{366615FF-23E0-4343-BFC1-927B92344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326" y="1151317"/>
            <a:ext cx="4395329" cy="464859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E0130A8-BB9B-4FF0-A13E-826A2EEF47AC}"/>
              </a:ext>
            </a:extLst>
          </p:cNvPr>
          <p:cNvGrpSpPr/>
          <p:nvPr/>
        </p:nvGrpSpPr>
        <p:grpSpPr>
          <a:xfrm>
            <a:off x="2752609" y="2321004"/>
            <a:ext cx="1184941" cy="1323440"/>
            <a:chOff x="2779710" y="2321004"/>
            <a:chExt cx="1184941" cy="13234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CF9CBD-FA35-EE40-95B1-0DA3B5E0BD9A}"/>
                </a:ext>
              </a:extLst>
            </p:cNvPr>
            <p:cNvSpPr txBox="1"/>
            <p:nvPr/>
          </p:nvSpPr>
          <p:spPr>
            <a:xfrm>
              <a:off x="2779710" y="3244334"/>
              <a:ext cx="1184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b="1" dirty="0">
                  <a:solidFill>
                    <a:srgbClr val="494C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문제 정의</a:t>
              </a:r>
              <a:endParaRPr kumimoji="1" lang="en-US" altLang="ko-KR" sz="2000" b="1" dirty="0">
                <a:solidFill>
                  <a:srgbClr val="494C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EE3BB6-5B5C-8945-AA15-3836505D46C5}"/>
                </a:ext>
              </a:extLst>
            </p:cNvPr>
            <p:cNvSpPr txBox="1"/>
            <p:nvPr/>
          </p:nvSpPr>
          <p:spPr>
            <a:xfrm>
              <a:off x="3065045" y="2321004"/>
              <a:ext cx="6142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5400" b="1" dirty="0">
                  <a:solidFill>
                    <a:srgbClr val="00C6B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kumimoji="1" lang="ko-KR" altLang="en-US" sz="5400" b="1" dirty="0">
                <a:solidFill>
                  <a:srgbClr val="00C6B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C2BE541-8F6F-4A3F-AA33-2B688C9CDB56}"/>
              </a:ext>
            </a:extLst>
          </p:cNvPr>
          <p:cNvGrpSpPr/>
          <p:nvPr/>
        </p:nvGrpSpPr>
        <p:grpSpPr>
          <a:xfrm>
            <a:off x="4577771" y="2321004"/>
            <a:ext cx="1184940" cy="1323440"/>
            <a:chOff x="4675938" y="2321004"/>
            <a:chExt cx="1184940" cy="13234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9C6250-1371-CD41-8164-52B599248154}"/>
                </a:ext>
              </a:extLst>
            </p:cNvPr>
            <p:cNvSpPr txBox="1"/>
            <p:nvPr/>
          </p:nvSpPr>
          <p:spPr>
            <a:xfrm>
              <a:off x="4675938" y="3244334"/>
              <a:ext cx="1184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b="1" dirty="0">
                  <a:solidFill>
                    <a:srgbClr val="494C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방향</a:t>
              </a:r>
              <a:endParaRPr kumimoji="1" lang="en-US" altLang="ko-KR" sz="2000" b="1" dirty="0">
                <a:solidFill>
                  <a:srgbClr val="494C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E5B28E-EEB3-2040-BAC4-3D4641104644}"/>
                </a:ext>
              </a:extLst>
            </p:cNvPr>
            <p:cNvSpPr txBox="1"/>
            <p:nvPr/>
          </p:nvSpPr>
          <p:spPr>
            <a:xfrm>
              <a:off x="4961273" y="2321004"/>
              <a:ext cx="6142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5400" b="1" dirty="0">
                  <a:solidFill>
                    <a:srgbClr val="00C6B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kumimoji="1" lang="ko-KR" altLang="en-US" sz="5400" b="1" dirty="0">
                <a:solidFill>
                  <a:srgbClr val="00C6B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CA42B8-5EEE-4AF4-A3EE-024B5C59FDA1}"/>
              </a:ext>
            </a:extLst>
          </p:cNvPr>
          <p:cNvGrpSpPr/>
          <p:nvPr/>
        </p:nvGrpSpPr>
        <p:grpSpPr>
          <a:xfrm>
            <a:off x="6402932" y="2321004"/>
            <a:ext cx="1184940" cy="1323440"/>
            <a:chOff x="6540106" y="2321004"/>
            <a:chExt cx="1184940" cy="13234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C10207-81F7-BE42-8AF6-234A289F7591}"/>
                </a:ext>
              </a:extLst>
            </p:cNvPr>
            <p:cNvSpPr txBox="1"/>
            <p:nvPr/>
          </p:nvSpPr>
          <p:spPr>
            <a:xfrm>
              <a:off x="6540106" y="3244334"/>
              <a:ext cx="1184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b="1" dirty="0">
                  <a:solidFill>
                    <a:srgbClr val="494C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결과</a:t>
              </a:r>
              <a:endParaRPr kumimoji="1" lang="en-US" altLang="ko-KR" sz="2000" b="1" dirty="0">
                <a:solidFill>
                  <a:srgbClr val="494C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8A1B93-6397-514B-84BD-958745DD02F3}"/>
                </a:ext>
              </a:extLst>
            </p:cNvPr>
            <p:cNvSpPr txBox="1"/>
            <p:nvPr/>
          </p:nvSpPr>
          <p:spPr>
            <a:xfrm>
              <a:off x="6825441" y="2321004"/>
              <a:ext cx="6142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5400" b="1" dirty="0">
                  <a:solidFill>
                    <a:srgbClr val="00C6B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kumimoji="1" lang="ko-KR" altLang="en-US" sz="5400" b="1" dirty="0">
                <a:solidFill>
                  <a:srgbClr val="00C6B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75FBE3F-D55D-49CA-B81F-210031CCDFA4}"/>
              </a:ext>
            </a:extLst>
          </p:cNvPr>
          <p:cNvGrpSpPr/>
          <p:nvPr/>
        </p:nvGrpSpPr>
        <p:grpSpPr>
          <a:xfrm>
            <a:off x="8377173" y="2321004"/>
            <a:ext cx="886781" cy="1323440"/>
            <a:chOff x="8404274" y="2321004"/>
            <a:chExt cx="886781" cy="13234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C966EB7-2E13-CD4D-AABC-12EF0085C297}"/>
                </a:ext>
              </a:extLst>
            </p:cNvPr>
            <p:cNvSpPr/>
            <p:nvPr/>
          </p:nvSpPr>
          <p:spPr>
            <a:xfrm>
              <a:off x="8404274" y="3244334"/>
              <a:ext cx="8867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ko-KR" altLang="en-US" sz="2000" b="1" dirty="0">
                  <a:solidFill>
                    <a:srgbClr val="494C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솔루션</a:t>
              </a:r>
              <a:endParaRPr kumimoji="1" lang="en-US" altLang="ko-KR" sz="2000" b="1" dirty="0">
                <a:solidFill>
                  <a:srgbClr val="494C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698079-4E40-B94D-A247-DED200E6FA9B}"/>
                </a:ext>
              </a:extLst>
            </p:cNvPr>
            <p:cNvSpPr txBox="1"/>
            <p:nvPr/>
          </p:nvSpPr>
          <p:spPr>
            <a:xfrm>
              <a:off x="8540529" y="2321004"/>
              <a:ext cx="6142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5400" b="1" dirty="0">
                  <a:solidFill>
                    <a:srgbClr val="00C6B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endParaRPr kumimoji="1" lang="ko-KR" altLang="en-US" sz="5400" b="1" dirty="0">
                <a:solidFill>
                  <a:srgbClr val="00C6B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9" name="그래픽 18" descr="스쿠터 단색으로 채워진">
            <a:extLst>
              <a:ext uri="{FF2B5EF4-FFF2-40B4-BE49-F238E27FC236}">
                <a16:creationId xmlns:a16="http://schemas.microsoft.com/office/drawing/2014/main" id="{D72985AF-86F9-064E-A602-E39C4EE9E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465329" y="1151317"/>
            <a:ext cx="4395329" cy="464859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2D497-B7A8-444C-BAB3-B7DC4ECDF65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837331">
            <a:off x="4697023" y="4283362"/>
            <a:ext cx="1093287" cy="10932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DDF53E2-25B4-A748-B115-219D6B82EBC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1765898">
            <a:off x="3336254" y="4890563"/>
            <a:ext cx="1093287" cy="10932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65E312B-274F-0542-BEF9-7396B35731D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1292271">
            <a:off x="2229660" y="4201829"/>
            <a:ext cx="1093287" cy="109328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49B33A5-C026-D447-9B71-5D052672F54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1958034">
            <a:off x="6009756" y="4945705"/>
            <a:ext cx="1093287" cy="109328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5377974-5243-BB42-9486-BABEC8AD427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777047">
            <a:off x="7288851" y="4251291"/>
            <a:ext cx="1093287" cy="109328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DA0600F-9886-F648-B0A9-6952E1BA543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1647543">
            <a:off x="8767407" y="4733895"/>
            <a:ext cx="1093287" cy="109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34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1C4D78-EA10-7A4A-B02C-7E31FFA1F5BB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6CDD1-2558-F143-B078-E357B9375BF5}"/>
              </a:ext>
            </a:extLst>
          </p:cNvPr>
          <p:cNvSpPr txBox="1"/>
          <p:nvPr/>
        </p:nvSpPr>
        <p:spPr>
          <a:xfrm>
            <a:off x="7728718" y="3000228"/>
            <a:ext cx="41782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업종별로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배차시간이 짧은 업종은 패스트푸드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분식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도시락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패스트푸드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분식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도시락 등의 음식은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가볍고 배달이 수월한 업종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반대로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족발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보쌈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찜탕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같은 업종은 배차가 잘 잡히지 않는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라이더가 선호하지 않는 업종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것을 알 수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역시 크기가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크고 무거운 음식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선호하지 않는 것을 알 수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54C88-B633-A049-98EF-EEC63D908052}"/>
              </a:ext>
            </a:extLst>
          </p:cNvPr>
          <p:cNvSpPr txBox="1"/>
          <p:nvPr/>
        </p:nvSpPr>
        <p:spPr>
          <a:xfrm>
            <a:off x="442913" y="1279561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어느 업종에 라이더가 몰릴까</a:t>
            </a:r>
            <a:r>
              <a:rPr kumimoji="1" lang="en-US" altLang="ko-KR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66FD62-C517-E344-BF69-7813CEE6A96F}"/>
              </a:ext>
            </a:extLst>
          </p:cNvPr>
          <p:cNvSpPr txBox="1"/>
          <p:nvPr/>
        </p:nvSpPr>
        <p:spPr>
          <a:xfrm>
            <a:off x="7755469" y="4926803"/>
            <a:ext cx="41606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그러나 자치구별로 살펴보면 자치구마다 다른 결과가 나옵니다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관악구는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찜탕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업종이 도시락보다 배차가 짧게 걸리는 것으로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나타났습니다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영등포구는 업종별 배차소요시간 편차가 매우 크게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나타났는데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패스트푸드와 피자가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 넘게 차이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납니다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다수의 자치구에서 패스트푸드는 배차시간이 짧게 걸리는 것으로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나타났습니다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CC957C-15DA-FA43-80D4-2BB3CFEFC2F6}"/>
              </a:ext>
            </a:extLst>
          </p:cNvPr>
          <p:cNvSpPr txBox="1"/>
          <p:nvPr/>
        </p:nvSpPr>
        <p:spPr>
          <a:xfrm>
            <a:off x="442914" y="1719294"/>
            <a:ext cx="1130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배달하기 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편한 패스트푸드</a:t>
            </a:r>
            <a:r>
              <a:rPr kumimoji="1" lang="en-US" altLang="ko-KR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(3.87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</a:t>
            </a:r>
            <a:r>
              <a:rPr kumimoji="1" lang="en-US" altLang="ko-KR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무겁고 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어려운 </a:t>
            </a:r>
            <a:r>
              <a:rPr kumimoji="1" lang="ko-KR" altLang="en-US" sz="26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찜탕</a:t>
            </a:r>
            <a:r>
              <a:rPr kumimoji="1" lang="en-US" altLang="ko-KR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(6.32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</a:t>
            </a:r>
            <a:r>
              <a:rPr kumimoji="1" lang="en-US" altLang="ko-KR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CC6B27A-9E1B-C54F-B4B4-1524CA6F2E3C}"/>
              </a:ext>
            </a:extLst>
          </p:cNvPr>
          <p:cNvGrpSpPr/>
          <p:nvPr/>
        </p:nvGrpSpPr>
        <p:grpSpPr>
          <a:xfrm>
            <a:off x="594068" y="2532042"/>
            <a:ext cx="7085357" cy="1852271"/>
            <a:chOff x="594068" y="2508746"/>
            <a:chExt cx="7085357" cy="18522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E0B480D-FFBC-5048-B411-142038CECF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92"/>
            <a:stretch/>
          </p:blipFill>
          <p:spPr>
            <a:xfrm>
              <a:off x="594068" y="2600325"/>
              <a:ext cx="7085357" cy="1760692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357785-D0AB-874C-8DD3-CE8244A9FCF6}"/>
                </a:ext>
              </a:extLst>
            </p:cNvPr>
            <p:cNvSpPr/>
            <p:nvPr/>
          </p:nvSpPr>
          <p:spPr>
            <a:xfrm>
              <a:off x="3162287" y="2514519"/>
              <a:ext cx="2270760" cy="2076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>
                  <a:solidFill>
                    <a:srgbClr val="F2F0F0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DD0DB8-8F12-C94D-B324-A7590BB67AC3}"/>
                </a:ext>
              </a:extLst>
            </p:cNvPr>
            <p:cNvSpPr txBox="1"/>
            <p:nvPr/>
          </p:nvSpPr>
          <p:spPr>
            <a:xfrm>
              <a:off x="664447" y="2508746"/>
              <a:ext cx="42370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업종별 배달 접수부터 배차까지 걸린 시간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</a:t>
              </a:r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분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) </a:t>
              </a:r>
              <a:r>
                <a:rPr kumimoji="1" lang="en-US" altLang="ko-KR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kt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빅데이터 플랫폼 배달 데이터 자체 분석</a:t>
              </a:r>
              <a:endPara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0DC5CF3D-A48A-45E5-BE16-8747236D5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2CA104C-AE78-4F65-9927-DE4117366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4082EA6-7028-48E9-A795-4C8E1B40C46A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4112B1-904A-49EA-B362-5EA37B0386BC}"/>
              </a:ext>
            </a:extLst>
          </p:cNvPr>
          <p:cNvGrpSpPr/>
          <p:nvPr/>
        </p:nvGrpSpPr>
        <p:grpSpPr>
          <a:xfrm>
            <a:off x="5357473" y="447746"/>
            <a:ext cx="1477053" cy="111876"/>
            <a:chOff x="5260153" y="562568"/>
            <a:chExt cx="1661942" cy="12588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C514DB7-D494-43D2-835E-C0B2E5C44642}"/>
                </a:ext>
              </a:extLst>
            </p:cNvPr>
            <p:cNvSpPr/>
            <p:nvPr/>
          </p:nvSpPr>
          <p:spPr>
            <a:xfrm>
              <a:off x="5260153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013403C-0478-48BC-9A1C-0382FFF29CDB}"/>
                </a:ext>
              </a:extLst>
            </p:cNvPr>
            <p:cNvSpPr/>
            <p:nvPr/>
          </p:nvSpPr>
          <p:spPr>
            <a:xfrm>
              <a:off x="6284195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16F99B9-3766-4D10-8B0B-887DE47B096D}"/>
                </a:ext>
              </a:extLst>
            </p:cNvPr>
            <p:cNvSpPr/>
            <p:nvPr/>
          </p:nvSpPr>
          <p:spPr>
            <a:xfrm>
              <a:off x="5772174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7E72366-D56C-41A7-B6BD-5834F20EEF8F}"/>
                </a:ext>
              </a:extLst>
            </p:cNvPr>
            <p:cNvSpPr/>
            <p:nvPr/>
          </p:nvSpPr>
          <p:spPr>
            <a:xfrm>
              <a:off x="679621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C39DFD-8C92-4EC7-810B-0B3B25718886}"/>
              </a:ext>
            </a:extLst>
          </p:cNvPr>
          <p:cNvGrpSpPr/>
          <p:nvPr/>
        </p:nvGrpSpPr>
        <p:grpSpPr>
          <a:xfrm>
            <a:off x="598096" y="4510887"/>
            <a:ext cx="7026408" cy="1875106"/>
            <a:chOff x="610970" y="4388515"/>
            <a:chExt cx="7026408" cy="187510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D5B8555-933F-7F48-806D-2019693C04C9}"/>
                </a:ext>
              </a:extLst>
            </p:cNvPr>
            <p:cNvGrpSpPr/>
            <p:nvPr/>
          </p:nvGrpSpPr>
          <p:grpSpPr>
            <a:xfrm>
              <a:off x="610970" y="4629149"/>
              <a:ext cx="7026408" cy="1634472"/>
              <a:chOff x="658516" y="4629149"/>
              <a:chExt cx="6961542" cy="163447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CFB355A-126D-CE42-ACD9-1F6384BDAA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5736"/>
              <a:stretch/>
            </p:blipFill>
            <p:spPr>
              <a:xfrm>
                <a:off x="2404240" y="4634736"/>
                <a:ext cx="5215818" cy="1628885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F85138C-0E8D-A74C-B461-28D12D2B63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73" t="5766" r="68372"/>
              <a:stretch/>
            </p:blipFill>
            <p:spPr>
              <a:xfrm>
                <a:off x="658516" y="4629149"/>
                <a:ext cx="1615968" cy="1628361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EA157E2-A9BD-4463-9215-531DEB13CAC9}"/>
                </a:ext>
              </a:extLst>
            </p:cNvPr>
            <p:cNvSpPr txBox="1"/>
            <p:nvPr/>
          </p:nvSpPr>
          <p:spPr>
            <a:xfrm>
              <a:off x="751461" y="4689015"/>
              <a:ext cx="4892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관악구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8184E1-7C97-4EF8-93B7-C03D96FE59D9}"/>
                </a:ext>
              </a:extLst>
            </p:cNvPr>
            <p:cNvSpPr txBox="1"/>
            <p:nvPr/>
          </p:nvSpPr>
          <p:spPr>
            <a:xfrm>
              <a:off x="2538351" y="4689015"/>
              <a:ext cx="4828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구로구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DF13AC8-FAC0-48F0-8209-C37019991B63}"/>
                </a:ext>
              </a:extLst>
            </p:cNvPr>
            <p:cNvSpPr txBox="1"/>
            <p:nvPr/>
          </p:nvSpPr>
          <p:spPr>
            <a:xfrm>
              <a:off x="4333809" y="4689015"/>
              <a:ext cx="58221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영등포구</a:t>
              </a:r>
              <a:endParaRPr kumimoji="1" lang="ko-KR" altLang="en-US" sz="9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772E85A-E278-4C25-BEC6-4754671DAA90}"/>
                </a:ext>
              </a:extLst>
            </p:cNvPr>
            <p:cNvSpPr txBox="1"/>
            <p:nvPr/>
          </p:nvSpPr>
          <p:spPr>
            <a:xfrm>
              <a:off x="6168324" y="4689015"/>
              <a:ext cx="4892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도봉구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973B38-2CCC-4D73-86E2-F16379D79821}"/>
                </a:ext>
              </a:extLst>
            </p:cNvPr>
            <p:cNvSpPr txBox="1"/>
            <p:nvPr/>
          </p:nvSpPr>
          <p:spPr>
            <a:xfrm>
              <a:off x="697016" y="4388515"/>
              <a:ext cx="46009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00C6B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자치구별 업종별 </a:t>
              </a:r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배달 접수부터 배차까지 걸린 시간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</a:t>
              </a:r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분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) </a:t>
              </a:r>
              <a:r>
                <a:rPr kumimoji="1" lang="en-US" altLang="ko-KR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kt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빅데이터 플랫폼 배달 데이터 자체 분석</a:t>
              </a:r>
              <a:endPara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8B95171-C17B-49E8-9DF9-23FA3EBBB45B}"/>
              </a:ext>
            </a:extLst>
          </p:cNvPr>
          <p:cNvGrpSpPr/>
          <p:nvPr/>
        </p:nvGrpSpPr>
        <p:grpSpPr>
          <a:xfrm>
            <a:off x="8236144" y="4534865"/>
            <a:ext cx="3086328" cy="320178"/>
            <a:chOff x="8165020" y="4041784"/>
            <a:chExt cx="3086328" cy="320178"/>
          </a:xfrm>
        </p:grpSpPr>
        <p:cxnSp>
          <p:nvCxnSpPr>
            <p:cNvPr id="45" name="직선 연결선[R] 15">
              <a:extLst>
                <a:ext uri="{FF2B5EF4-FFF2-40B4-BE49-F238E27FC236}">
                  <a16:creationId xmlns:a16="http://schemas.microsoft.com/office/drawing/2014/main" id="{56F54616-30C0-4F34-A422-4796DF7D319F}"/>
                </a:ext>
              </a:extLst>
            </p:cNvPr>
            <p:cNvCxnSpPr>
              <a:cxnSpLocks/>
            </p:cNvCxnSpPr>
            <p:nvPr/>
          </p:nvCxnSpPr>
          <p:spPr>
            <a:xfrm>
              <a:off x="8689281" y="4361962"/>
              <a:ext cx="2037806" cy="0"/>
            </a:xfrm>
            <a:prstGeom prst="line">
              <a:avLst/>
            </a:prstGeom>
            <a:ln w="34925">
              <a:solidFill>
                <a:srgbClr val="00C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A3DFEF-38D4-4E8B-9D2A-63F69BB1F79D}"/>
                </a:ext>
              </a:extLst>
            </p:cNvPr>
            <p:cNvSpPr txBox="1"/>
            <p:nvPr/>
          </p:nvSpPr>
          <p:spPr>
            <a:xfrm>
              <a:off x="8165020" y="4041784"/>
              <a:ext cx="30863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자치구별 업종별 배차소요시간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EC13C95-2FC2-4EFA-96CB-CCF0495DAAF8}"/>
              </a:ext>
            </a:extLst>
          </p:cNvPr>
          <p:cNvGrpSpPr/>
          <p:nvPr/>
        </p:nvGrpSpPr>
        <p:grpSpPr>
          <a:xfrm>
            <a:off x="8141915" y="2623621"/>
            <a:ext cx="3274786" cy="320258"/>
            <a:chOff x="8165020" y="2692116"/>
            <a:chExt cx="3274786" cy="3202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44DDC3C-BA5E-4C0A-B63F-817B209B2DD2}"/>
                </a:ext>
              </a:extLst>
            </p:cNvPr>
            <p:cNvSpPr txBox="1"/>
            <p:nvPr/>
          </p:nvSpPr>
          <p:spPr>
            <a:xfrm>
              <a:off x="8165020" y="2692116"/>
              <a:ext cx="3274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업종별 배차소요시간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49" name="직선 연결선[R] 12">
              <a:extLst>
                <a:ext uri="{FF2B5EF4-FFF2-40B4-BE49-F238E27FC236}">
                  <a16:creationId xmlns:a16="http://schemas.microsoft.com/office/drawing/2014/main" id="{D6CAE7C8-0293-458C-87F8-00F061D3B6EC}"/>
                </a:ext>
              </a:extLst>
            </p:cNvPr>
            <p:cNvCxnSpPr>
              <a:cxnSpLocks/>
            </p:cNvCxnSpPr>
            <p:nvPr/>
          </p:nvCxnSpPr>
          <p:spPr>
            <a:xfrm>
              <a:off x="8783510" y="3012374"/>
              <a:ext cx="2037806" cy="0"/>
            </a:xfrm>
            <a:prstGeom prst="line">
              <a:avLst/>
            </a:prstGeom>
            <a:ln w="34925">
              <a:solidFill>
                <a:srgbClr val="00C6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5257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D7B538-E8CF-4C28-99A5-331FCDAE1515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6CDD1-2558-F143-B078-E357B9375BF5}"/>
              </a:ext>
            </a:extLst>
          </p:cNvPr>
          <p:cNvSpPr txBox="1"/>
          <p:nvPr/>
        </p:nvSpPr>
        <p:spPr>
          <a:xfrm>
            <a:off x="991905" y="5662364"/>
            <a:ext cx="4150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년도 서울시 자치구별 </a:t>
            </a:r>
            <a:r>
              <a:rPr kumimoji="1" lang="ko-KR" altLang="en-US" sz="1200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폐업률을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살펴본 결과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중랑구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동대문구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구로구에서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폐업률이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높게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나타났습니다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세 자치구는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상권이 위태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로운 것으로 판단할 수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1" lang="ko-KR" altLang="en-US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C989C2-A835-5844-B382-538C302C86C7}"/>
              </a:ext>
            </a:extLst>
          </p:cNvPr>
          <p:cNvSpPr txBox="1"/>
          <p:nvPr/>
        </p:nvSpPr>
        <p:spPr>
          <a:xfrm>
            <a:off x="442913" y="1279561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폐업률로</a:t>
            </a:r>
            <a:r>
              <a:rPr kumimoji="1" lang="ko-KR" altLang="en-US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확인하는 위험 자치구 및 업종</a:t>
            </a:r>
            <a:endParaRPr kumimoji="1" lang="en-US" altLang="ko-KR" sz="20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FF60D1-BA89-664E-BCEA-8ACF0DF228CB}"/>
              </a:ext>
            </a:extLst>
          </p:cNvPr>
          <p:cNvSpPr txBox="1"/>
          <p:nvPr/>
        </p:nvSpPr>
        <p:spPr>
          <a:xfrm>
            <a:off x="442914" y="1719294"/>
            <a:ext cx="1130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살아남기 힘든 자치구</a:t>
            </a:r>
            <a:r>
              <a:rPr kumimoji="1" lang="en-US" altLang="ko-KR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중랑구</a:t>
            </a:r>
            <a:r>
              <a:rPr kumimoji="1" lang="en-US" altLang="ko-KR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살아남기 힘든 업종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횟집</a:t>
            </a:r>
            <a:endParaRPr kumimoji="1" lang="en-US" altLang="ko-KR" sz="26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DD14E5-6069-8040-92E5-44E9C9C01592}"/>
              </a:ext>
            </a:extLst>
          </p:cNvPr>
          <p:cNvSpPr txBox="1"/>
          <p:nvPr/>
        </p:nvSpPr>
        <p:spPr>
          <a:xfrm>
            <a:off x="5603931" y="5662364"/>
            <a:ext cx="6145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자치구별로 코로나 전후 기간 </a:t>
            </a:r>
            <a:r>
              <a:rPr kumimoji="1" lang="ko-KR" altLang="en-US" sz="1200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폐업률을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비교 했을 때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 지역에서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폐업률이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감소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업종별로 살펴보았을 때는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 업종이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폐업률이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가장 높았으며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애프터 코로나 기간에 상승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것으로 나타났습니다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폐업률이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줄어든 업종은 카페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디저트 업종과 패스트푸드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나타났습니다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1" lang="ko-KR" altLang="en-US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875E85F-E54F-4BDC-9525-44BD7AC58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232FB13-93FF-4CA5-9360-6FE98E8D5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4499E3C-011C-4C9F-8846-4DB00AA16104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8F38C8C-A7E5-42E9-90C2-98EE9E3C5414}"/>
              </a:ext>
            </a:extLst>
          </p:cNvPr>
          <p:cNvGrpSpPr/>
          <p:nvPr/>
        </p:nvGrpSpPr>
        <p:grpSpPr>
          <a:xfrm>
            <a:off x="5357473" y="447746"/>
            <a:ext cx="1477053" cy="111876"/>
            <a:chOff x="5260153" y="562568"/>
            <a:chExt cx="1661942" cy="12588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D49A99C-3BFD-44D3-AE17-222130687D0C}"/>
                </a:ext>
              </a:extLst>
            </p:cNvPr>
            <p:cNvSpPr/>
            <p:nvPr/>
          </p:nvSpPr>
          <p:spPr>
            <a:xfrm>
              <a:off x="5260153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A496122-FC6A-454B-8BB6-A6AEEBE92944}"/>
                </a:ext>
              </a:extLst>
            </p:cNvPr>
            <p:cNvSpPr/>
            <p:nvPr/>
          </p:nvSpPr>
          <p:spPr>
            <a:xfrm>
              <a:off x="6284195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9E26876-948A-4445-A567-8D65EBDB5FD0}"/>
                </a:ext>
              </a:extLst>
            </p:cNvPr>
            <p:cNvSpPr/>
            <p:nvPr/>
          </p:nvSpPr>
          <p:spPr>
            <a:xfrm>
              <a:off x="5772174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7CC5C3F-B644-4DA2-9C18-8FDE936D44D2}"/>
                </a:ext>
              </a:extLst>
            </p:cNvPr>
            <p:cNvSpPr/>
            <p:nvPr/>
          </p:nvSpPr>
          <p:spPr>
            <a:xfrm>
              <a:off x="679621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A066054-CE76-400D-99C3-98A137F13119}"/>
              </a:ext>
            </a:extLst>
          </p:cNvPr>
          <p:cNvGrpSpPr/>
          <p:nvPr/>
        </p:nvGrpSpPr>
        <p:grpSpPr>
          <a:xfrm>
            <a:off x="1428979" y="2470939"/>
            <a:ext cx="3228769" cy="2467975"/>
            <a:chOff x="614303" y="2989616"/>
            <a:chExt cx="3228769" cy="2467975"/>
          </a:xfrm>
        </p:grpSpPr>
        <p:pic>
          <p:nvPicPr>
            <p:cNvPr id="30" name="그림 29" descr="지도이(가) 표시된 사진&#10;&#10;자동 생성된 설명">
              <a:extLst>
                <a:ext uri="{FF2B5EF4-FFF2-40B4-BE49-F238E27FC236}">
                  <a16:creationId xmlns:a16="http://schemas.microsoft.com/office/drawing/2014/main" id="{CB692794-8C4F-AF40-B528-E4AA2767A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0" t="9310" r="17537" b="7382"/>
            <a:stretch/>
          </p:blipFill>
          <p:spPr>
            <a:xfrm>
              <a:off x="719138" y="3244280"/>
              <a:ext cx="3067050" cy="22133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397278-4D95-0D4F-9396-88C8D22B2334}"/>
                </a:ext>
              </a:extLst>
            </p:cNvPr>
            <p:cNvSpPr txBox="1"/>
            <p:nvPr/>
          </p:nvSpPr>
          <p:spPr>
            <a:xfrm>
              <a:off x="2554444" y="3997533"/>
              <a:ext cx="7354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b="1" i="1" dirty="0">
                  <a:solidFill>
                    <a:srgbClr val="002060"/>
                  </a:solidFill>
                </a:rPr>
                <a:t>중랑구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D71967-5A4A-D949-81FD-4D2125302D74}"/>
                </a:ext>
              </a:extLst>
            </p:cNvPr>
            <p:cNvSpPr txBox="1"/>
            <p:nvPr/>
          </p:nvSpPr>
          <p:spPr>
            <a:xfrm>
              <a:off x="1135219" y="4798359"/>
              <a:ext cx="7354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b="1" i="1" dirty="0">
                  <a:solidFill>
                    <a:srgbClr val="002060"/>
                  </a:solidFill>
                </a:rPr>
                <a:t>구로구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F85A72-BDF5-8C4F-BFAD-F8B9A10F0E40}"/>
                </a:ext>
              </a:extLst>
            </p:cNvPr>
            <p:cNvSpPr txBox="1"/>
            <p:nvPr/>
          </p:nvSpPr>
          <p:spPr>
            <a:xfrm>
              <a:off x="2228688" y="4166200"/>
              <a:ext cx="7855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b="1" i="1" dirty="0">
                  <a:solidFill>
                    <a:srgbClr val="002060"/>
                  </a:solidFill>
                </a:rPr>
                <a:t>동대문구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5D48B8-7D25-4A85-9EE8-484CBE987D76}"/>
                </a:ext>
              </a:extLst>
            </p:cNvPr>
            <p:cNvSpPr txBox="1"/>
            <p:nvPr/>
          </p:nvSpPr>
          <p:spPr>
            <a:xfrm>
              <a:off x="614303" y="2989616"/>
              <a:ext cx="32287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자치구별 음식점 </a:t>
              </a:r>
              <a:r>
                <a:rPr kumimoji="1" lang="ko-KR" altLang="en-US" sz="1000" dirty="0" err="1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폐업률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행정안전부 인허가 데이터 자체 분석</a:t>
              </a:r>
              <a:endPara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DBCC581-3E12-4CFB-9BF7-C237807A0181}"/>
                </a:ext>
              </a:extLst>
            </p:cNvPr>
            <p:cNvGrpSpPr/>
            <p:nvPr/>
          </p:nvGrpSpPr>
          <p:grpSpPr>
            <a:xfrm>
              <a:off x="719137" y="3324553"/>
              <a:ext cx="1040670" cy="242912"/>
              <a:chOff x="980550" y="3324553"/>
              <a:chExt cx="1040670" cy="242912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3B66495-533C-4AC5-821C-A6E5DC3DAA02}"/>
                  </a:ext>
                </a:extLst>
              </p:cNvPr>
              <p:cNvSpPr/>
              <p:nvPr/>
            </p:nvSpPr>
            <p:spPr>
              <a:xfrm>
                <a:off x="1135219" y="3324553"/>
                <a:ext cx="720000" cy="108000"/>
              </a:xfrm>
              <a:prstGeom prst="rect">
                <a:avLst/>
              </a:prstGeom>
              <a:gradFill flip="none" rotWithShape="1">
                <a:gsLst>
                  <a:gs pos="0">
                    <a:srgbClr val="FDFDD5"/>
                  </a:gs>
                  <a:gs pos="100000">
                    <a:srgbClr val="DC7D8F"/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82D6286-AF79-40F7-A841-CF4ED926B880}"/>
                  </a:ext>
                </a:extLst>
              </p:cNvPr>
              <p:cNvSpPr txBox="1"/>
              <p:nvPr/>
            </p:nvSpPr>
            <p:spPr>
              <a:xfrm>
                <a:off x="980550" y="3413577"/>
                <a:ext cx="104067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400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0.05                                                 0.20</a:t>
                </a:r>
                <a:endParaRPr kumimoji="1" lang="ko-KR" altLang="en-US" sz="4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4B6965-687C-4EEB-9B78-4853726B1F68}"/>
              </a:ext>
            </a:extLst>
          </p:cNvPr>
          <p:cNvGrpSpPr/>
          <p:nvPr/>
        </p:nvGrpSpPr>
        <p:grpSpPr>
          <a:xfrm>
            <a:off x="5593068" y="2470939"/>
            <a:ext cx="5563688" cy="1353238"/>
            <a:chOff x="3885966" y="3091915"/>
            <a:chExt cx="5563688" cy="135323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1275A5D-99CD-4421-BF51-F5CE937BC0DA}"/>
                </a:ext>
              </a:extLst>
            </p:cNvPr>
            <p:cNvGrpSpPr/>
            <p:nvPr/>
          </p:nvGrpSpPr>
          <p:grpSpPr>
            <a:xfrm>
              <a:off x="3885966" y="3292726"/>
              <a:ext cx="5563688" cy="1152427"/>
              <a:chOff x="3653338" y="3186728"/>
              <a:chExt cx="5563688" cy="1152427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D284AF82-0277-9347-AE1B-696BD30540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" t="11014" r="9168"/>
              <a:stretch/>
            </p:blipFill>
            <p:spPr>
              <a:xfrm>
                <a:off x="4117182" y="3207442"/>
                <a:ext cx="5099844" cy="1131713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35BF7C0-77C6-49D6-871B-6F08FA843BA1}"/>
                  </a:ext>
                </a:extLst>
              </p:cNvPr>
              <p:cNvSpPr txBox="1"/>
              <p:nvPr/>
            </p:nvSpPr>
            <p:spPr>
              <a:xfrm>
                <a:off x="3653338" y="3186728"/>
                <a:ext cx="54534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6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2020.01~</a:t>
                </a:r>
              </a:p>
              <a:p>
                <a:r>
                  <a:rPr kumimoji="1" lang="en-US" altLang="ko-KR" sz="6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2021.07</a:t>
                </a:r>
              </a:p>
              <a:p>
                <a:endParaRPr kumimoji="1" lang="en-US" altLang="ko-KR" sz="6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r>
                  <a:rPr kumimoji="1" lang="en-US" altLang="ko-KR" sz="6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2018.01~</a:t>
                </a:r>
              </a:p>
              <a:p>
                <a:r>
                  <a:rPr kumimoji="1" lang="en-US" altLang="ko-KR" sz="6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2019.07</a:t>
                </a:r>
              </a:p>
              <a:p>
                <a:endParaRPr kumimoji="1" lang="en-US" altLang="ko-KR" sz="6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r>
                  <a:rPr kumimoji="1" lang="en-US" altLang="ko-KR" sz="6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2016.01~</a:t>
                </a:r>
              </a:p>
              <a:p>
                <a:r>
                  <a:rPr kumimoji="1" lang="en-US" altLang="ko-KR" sz="6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2017.07</a:t>
                </a:r>
                <a:endParaRPr kumimoji="1" lang="ko-KR" altLang="en-US" sz="6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E6E1F0-379A-43FF-84A9-7CF8B7D46A0B}"/>
                </a:ext>
              </a:extLst>
            </p:cNvPr>
            <p:cNvSpPr txBox="1"/>
            <p:nvPr/>
          </p:nvSpPr>
          <p:spPr>
            <a:xfrm>
              <a:off x="4254084" y="3091915"/>
              <a:ext cx="40463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자치구별 코로나 전후 기간 음식점 </a:t>
              </a:r>
              <a:r>
                <a:rPr kumimoji="1" lang="ko-KR" altLang="en-US" sz="1000" dirty="0" err="1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폐업률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행정안전부 인허가 데이터 자체 분석</a:t>
              </a:r>
              <a:endPara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B9BA539-58A1-47D3-BFF5-CEB229E327AE}"/>
              </a:ext>
            </a:extLst>
          </p:cNvPr>
          <p:cNvGrpSpPr/>
          <p:nvPr/>
        </p:nvGrpSpPr>
        <p:grpSpPr>
          <a:xfrm>
            <a:off x="5603931" y="3841746"/>
            <a:ext cx="5517791" cy="1428625"/>
            <a:chOff x="3885966" y="4390207"/>
            <a:chExt cx="5517791" cy="142862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B0565C7-FD29-434C-BCA3-1E4BB909491F}"/>
                </a:ext>
              </a:extLst>
            </p:cNvPr>
            <p:cNvGrpSpPr/>
            <p:nvPr/>
          </p:nvGrpSpPr>
          <p:grpSpPr>
            <a:xfrm>
              <a:off x="3885966" y="4561271"/>
              <a:ext cx="5517791" cy="1257561"/>
              <a:chOff x="3623034" y="4688694"/>
              <a:chExt cx="5517791" cy="1257561"/>
            </a:xfrm>
          </p:grpSpPr>
          <p:pic>
            <p:nvPicPr>
              <p:cNvPr id="31" name="그림 30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27BE3138-07FD-7541-8E65-A4D15D0CD8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1" t="9371" r="9281"/>
              <a:stretch/>
            </p:blipFill>
            <p:spPr>
              <a:xfrm>
                <a:off x="4078288" y="4714995"/>
                <a:ext cx="5062537" cy="123126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BDAFA90-4CD4-472D-95A8-F6457A7E0861}"/>
                  </a:ext>
                </a:extLst>
              </p:cNvPr>
              <p:cNvSpPr txBox="1"/>
              <p:nvPr/>
            </p:nvSpPr>
            <p:spPr>
              <a:xfrm>
                <a:off x="3623034" y="4688694"/>
                <a:ext cx="54534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6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2020.01~</a:t>
                </a:r>
              </a:p>
              <a:p>
                <a:r>
                  <a:rPr kumimoji="1" lang="en-US" altLang="ko-KR" sz="6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2021.07</a:t>
                </a:r>
              </a:p>
              <a:p>
                <a:endParaRPr kumimoji="1" lang="en-US" altLang="ko-KR" sz="6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r>
                  <a:rPr kumimoji="1" lang="en-US" altLang="ko-KR" sz="6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2018.01~</a:t>
                </a:r>
              </a:p>
              <a:p>
                <a:r>
                  <a:rPr kumimoji="1" lang="en-US" altLang="ko-KR" sz="6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2019.07</a:t>
                </a:r>
              </a:p>
              <a:p>
                <a:endParaRPr kumimoji="1" lang="en-US" altLang="ko-KR" sz="6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r>
                  <a:rPr kumimoji="1" lang="en-US" altLang="ko-KR" sz="6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2016.01~</a:t>
                </a:r>
              </a:p>
              <a:p>
                <a:r>
                  <a:rPr kumimoji="1" lang="en-US" altLang="ko-KR" sz="6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2017.07</a:t>
                </a:r>
                <a:endParaRPr kumimoji="1" lang="ko-KR" altLang="en-US" sz="6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5920E23-960B-4D4D-9DE9-71EE65437EF1}"/>
                </a:ext>
              </a:extLst>
            </p:cNvPr>
            <p:cNvSpPr txBox="1"/>
            <p:nvPr/>
          </p:nvSpPr>
          <p:spPr>
            <a:xfrm>
              <a:off x="4295615" y="4390207"/>
              <a:ext cx="39421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업종별 코로나 전후 기간 음식점 </a:t>
              </a:r>
              <a:r>
                <a:rPr kumimoji="1" lang="ko-KR" altLang="en-US" sz="1000" dirty="0" err="1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폐업률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행정안전부 인허가 데이터 자체 분석</a:t>
              </a:r>
              <a:endPara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9D51FB2-6557-470E-8B6F-5B694DB9C290}"/>
              </a:ext>
            </a:extLst>
          </p:cNvPr>
          <p:cNvGrpSpPr/>
          <p:nvPr/>
        </p:nvGrpSpPr>
        <p:grpSpPr>
          <a:xfrm>
            <a:off x="6536357" y="5275405"/>
            <a:ext cx="4108192" cy="320178"/>
            <a:chOff x="7654088" y="4041784"/>
            <a:chExt cx="4108192" cy="320178"/>
          </a:xfrm>
        </p:grpSpPr>
        <p:cxnSp>
          <p:nvCxnSpPr>
            <p:cNvPr id="49" name="직선 연결선[R] 15">
              <a:extLst>
                <a:ext uri="{FF2B5EF4-FFF2-40B4-BE49-F238E27FC236}">
                  <a16:creationId xmlns:a16="http://schemas.microsoft.com/office/drawing/2014/main" id="{DD2788BA-1581-445B-BD22-26013C5D9321}"/>
                </a:ext>
              </a:extLst>
            </p:cNvPr>
            <p:cNvCxnSpPr>
              <a:cxnSpLocks/>
            </p:cNvCxnSpPr>
            <p:nvPr/>
          </p:nvCxnSpPr>
          <p:spPr>
            <a:xfrm>
              <a:off x="8689281" y="4361962"/>
              <a:ext cx="2037806" cy="0"/>
            </a:xfrm>
            <a:prstGeom prst="line">
              <a:avLst/>
            </a:prstGeom>
            <a:ln w="34925">
              <a:solidFill>
                <a:srgbClr val="00C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8159869-7F8A-4741-B736-79B24E5A50C9}"/>
                </a:ext>
              </a:extLst>
            </p:cNvPr>
            <p:cNvSpPr txBox="1"/>
            <p:nvPr/>
          </p:nvSpPr>
          <p:spPr>
            <a:xfrm>
              <a:off x="7654088" y="4041784"/>
              <a:ext cx="410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자치구별</a:t>
              </a:r>
              <a:r>
                <a:rPr kumimoji="1" lang="en-US" altLang="ko-KR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업종별 코로나 전후 </a:t>
              </a:r>
              <a:r>
                <a:rPr kumimoji="1" lang="ko-KR" altLang="en-US" sz="1400" b="1" dirty="0" err="1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폐업률</a:t>
              </a:r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비교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0D98216-AE58-42B4-AC52-BD67921778D6}"/>
              </a:ext>
            </a:extLst>
          </p:cNvPr>
          <p:cNvGrpSpPr/>
          <p:nvPr/>
        </p:nvGrpSpPr>
        <p:grpSpPr>
          <a:xfrm>
            <a:off x="1326078" y="5158816"/>
            <a:ext cx="3274786" cy="320258"/>
            <a:chOff x="8165020" y="2692116"/>
            <a:chExt cx="3274786" cy="32025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E549B3F-76C3-4202-917C-CFAF129A71F9}"/>
                </a:ext>
              </a:extLst>
            </p:cNvPr>
            <p:cNvSpPr txBox="1"/>
            <p:nvPr/>
          </p:nvSpPr>
          <p:spPr>
            <a:xfrm>
              <a:off x="8165020" y="2692116"/>
              <a:ext cx="3274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자치구별 음식점 </a:t>
              </a:r>
              <a:r>
                <a:rPr kumimoji="1" lang="ko-KR" altLang="en-US" sz="1400" b="1" dirty="0" err="1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폐업률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53" name="직선 연결선[R] 12">
              <a:extLst>
                <a:ext uri="{FF2B5EF4-FFF2-40B4-BE49-F238E27FC236}">
                  <a16:creationId xmlns:a16="http://schemas.microsoft.com/office/drawing/2014/main" id="{0BE356A8-517A-430C-A478-0E424E99D1F7}"/>
                </a:ext>
              </a:extLst>
            </p:cNvPr>
            <p:cNvCxnSpPr>
              <a:cxnSpLocks/>
            </p:cNvCxnSpPr>
            <p:nvPr/>
          </p:nvCxnSpPr>
          <p:spPr>
            <a:xfrm>
              <a:off x="8783510" y="3012374"/>
              <a:ext cx="2037806" cy="0"/>
            </a:xfrm>
            <a:prstGeom prst="line">
              <a:avLst/>
            </a:prstGeom>
            <a:ln w="34925">
              <a:solidFill>
                <a:srgbClr val="00C6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5873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EFF438-7802-493B-8405-FE57B00672DF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6CDD1-2558-F143-B078-E357B9375BF5}"/>
              </a:ext>
            </a:extLst>
          </p:cNvPr>
          <p:cNvSpPr txBox="1"/>
          <p:nvPr/>
        </p:nvSpPr>
        <p:spPr>
          <a:xfrm>
            <a:off x="7856180" y="3132565"/>
            <a:ext cx="38840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폐업률이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꽤나 높은 중랑구와 보통의 </a:t>
            </a:r>
            <a:r>
              <a:rPr kumimoji="1" lang="ko-KR" altLang="en-US" sz="1200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폐업률을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기록한 서초구에 대해 업종별 </a:t>
            </a:r>
            <a:r>
              <a:rPr kumimoji="1" lang="ko-KR" altLang="en-US" sz="1200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폐업률을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살펴보았습니다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중랑구는 도시락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아시안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양식에서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폐업률이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높게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나왔으며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족발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보쌈과 야식은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폐업률이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낮게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나왔습니다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도시락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아시안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양식은 꾸준히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폐업률이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증가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했으며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코로나 기간에 접어들어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폐업률이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줄어든 업종은 한식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치킨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찜탕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나타났습니다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반면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서초구의 경우 중랑구와는 반대로 도시락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아시안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양식이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폐업률이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낮게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나왔습니다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중랑구와 비슷하게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찜탕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업종에서는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폐업률이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낮았으며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피자 업종에서는 꾸준히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폐업률이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증가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하고 있었습니다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같은 업종이라도 자치구에 따라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폐업률이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다르게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나타난다는 것을 알 수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C0F73E-A68C-8746-8E4D-AE79D2BD3C0A}"/>
              </a:ext>
            </a:extLst>
          </p:cNvPr>
          <p:cNvSpPr txBox="1"/>
          <p:nvPr/>
        </p:nvSpPr>
        <p:spPr>
          <a:xfrm>
            <a:off x="442913" y="1279561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폐업률로</a:t>
            </a:r>
            <a:r>
              <a:rPr kumimoji="1" lang="ko-KR" altLang="en-US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확인하는 위험 자치구 및 업종</a:t>
            </a:r>
            <a:endParaRPr kumimoji="1" lang="en-US" altLang="ko-KR" sz="20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9F536-FA30-7C4F-B7B1-B7B82C82368A}"/>
              </a:ext>
            </a:extLst>
          </p:cNvPr>
          <p:cNvSpPr txBox="1"/>
          <p:nvPr/>
        </p:nvSpPr>
        <p:spPr>
          <a:xfrm>
            <a:off x="442914" y="1719294"/>
            <a:ext cx="1130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중랑구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도시락가게</a:t>
            </a:r>
            <a:r>
              <a:rPr kumimoji="1" lang="en-US" altLang="ko-KR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(44%)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서초구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도시락가게</a:t>
            </a:r>
            <a:r>
              <a:rPr kumimoji="1" lang="en-US" altLang="ko-KR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(7%)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4BC1F8A-8F30-4A32-A0EE-3BA12F24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27F4343-63AA-4AF7-998B-95001B5D3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D74649-32F2-4DA2-A87E-8D9E7E4AA069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15546B-5034-40D9-AB1A-4218CE814341}"/>
              </a:ext>
            </a:extLst>
          </p:cNvPr>
          <p:cNvGrpSpPr/>
          <p:nvPr/>
        </p:nvGrpSpPr>
        <p:grpSpPr>
          <a:xfrm>
            <a:off x="5357473" y="447746"/>
            <a:ext cx="1477053" cy="111876"/>
            <a:chOff x="5260153" y="562568"/>
            <a:chExt cx="1661942" cy="12588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D49E2F3-17CD-447C-A93E-331EBCD10055}"/>
                </a:ext>
              </a:extLst>
            </p:cNvPr>
            <p:cNvSpPr/>
            <p:nvPr/>
          </p:nvSpPr>
          <p:spPr>
            <a:xfrm>
              <a:off x="5260153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780052D-96ED-4F98-9ED9-051B5EB55BCB}"/>
                </a:ext>
              </a:extLst>
            </p:cNvPr>
            <p:cNvSpPr/>
            <p:nvPr/>
          </p:nvSpPr>
          <p:spPr>
            <a:xfrm>
              <a:off x="6284195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1556C55-7F3A-423E-940B-5C80B46E94A3}"/>
                </a:ext>
              </a:extLst>
            </p:cNvPr>
            <p:cNvSpPr/>
            <p:nvPr/>
          </p:nvSpPr>
          <p:spPr>
            <a:xfrm>
              <a:off x="5772174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AC128E8-3348-4BA2-8B99-68F40D6E6E25}"/>
                </a:ext>
              </a:extLst>
            </p:cNvPr>
            <p:cNvSpPr/>
            <p:nvPr/>
          </p:nvSpPr>
          <p:spPr>
            <a:xfrm>
              <a:off x="679621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471B6C2-A1C2-4322-BBCD-56E3E65AAE61}"/>
              </a:ext>
            </a:extLst>
          </p:cNvPr>
          <p:cNvGrpSpPr/>
          <p:nvPr/>
        </p:nvGrpSpPr>
        <p:grpSpPr>
          <a:xfrm>
            <a:off x="451750" y="2653876"/>
            <a:ext cx="7354027" cy="1906159"/>
            <a:chOff x="124251" y="2549930"/>
            <a:chExt cx="7354027" cy="190615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49031DF-01C8-4F22-A167-54895DA4E14E}"/>
                </a:ext>
              </a:extLst>
            </p:cNvPr>
            <p:cNvGrpSpPr/>
            <p:nvPr/>
          </p:nvGrpSpPr>
          <p:grpSpPr>
            <a:xfrm>
              <a:off x="124251" y="2765395"/>
              <a:ext cx="7354027" cy="1690694"/>
              <a:chOff x="124251" y="2765395"/>
              <a:chExt cx="7354027" cy="1690694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7EA918FE-7871-2C47-9E96-24934DDDA2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0" t="8816" r="8304"/>
              <a:stretch/>
            </p:blipFill>
            <p:spPr>
              <a:xfrm>
                <a:off x="629014" y="2765395"/>
                <a:ext cx="6849264" cy="1690694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692042-8490-404F-A4A1-1569EEF3EE6A}"/>
                  </a:ext>
                </a:extLst>
              </p:cNvPr>
              <p:cNvSpPr txBox="1"/>
              <p:nvPr/>
            </p:nvSpPr>
            <p:spPr>
              <a:xfrm>
                <a:off x="124251" y="2800463"/>
                <a:ext cx="62055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7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2020.01~</a:t>
                </a:r>
              </a:p>
              <a:p>
                <a:r>
                  <a:rPr kumimoji="1" lang="en-US" altLang="ko-KR" sz="7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2021.07</a:t>
                </a:r>
              </a:p>
              <a:p>
                <a:endParaRPr kumimoji="1" lang="en-US" altLang="ko-KR" sz="7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r>
                  <a:rPr kumimoji="1" lang="en-US" altLang="ko-KR" sz="7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2018.01~</a:t>
                </a:r>
              </a:p>
              <a:p>
                <a:r>
                  <a:rPr kumimoji="1" lang="en-US" altLang="ko-KR" sz="7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2019.07</a:t>
                </a:r>
              </a:p>
              <a:p>
                <a:endParaRPr kumimoji="1" lang="en-US" altLang="ko-KR" sz="7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r>
                  <a:rPr kumimoji="1" lang="en-US" altLang="ko-KR" sz="7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2016.01~</a:t>
                </a:r>
              </a:p>
              <a:p>
                <a:r>
                  <a:rPr kumimoji="1" lang="en-US" altLang="ko-KR" sz="7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2017.07</a:t>
                </a:r>
                <a:endParaRPr kumimoji="1" lang="ko-KR" altLang="en-US" sz="7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AC3932-9BE0-4834-B55B-73AB5B69BF19}"/>
                </a:ext>
              </a:extLst>
            </p:cNvPr>
            <p:cNvSpPr txBox="1"/>
            <p:nvPr/>
          </p:nvSpPr>
          <p:spPr>
            <a:xfrm>
              <a:off x="625204" y="2549930"/>
              <a:ext cx="39100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00C6B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중랑구 업종별 </a:t>
              </a:r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코로나 전후 기간 음식점 </a:t>
              </a:r>
              <a:r>
                <a:rPr kumimoji="1" lang="ko-KR" altLang="en-US" sz="1000" dirty="0" err="1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폐업률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행정안전부 인허가 데이터 자체 분석</a:t>
              </a:r>
              <a:endPara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E67429-FB81-4962-B5E6-C80C6EBD3DDD}"/>
              </a:ext>
            </a:extLst>
          </p:cNvPr>
          <p:cNvGrpSpPr/>
          <p:nvPr/>
        </p:nvGrpSpPr>
        <p:grpSpPr>
          <a:xfrm>
            <a:off x="451750" y="4620872"/>
            <a:ext cx="7354027" cy="1893328"/>
            <a:chOff x="124251" y="4516926"/>
            <a:chExt cx="7354027" cy="189332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07CE557-8036-4DA5-AE58-57BDEAE0E0A4}"/>
                </a:ext>
              </a:extLst>
            </p:cNvPr>
            <p:cNvGrpSpPr/>
            <p:nvPr/>
          </p:nvGrpSpPr>
          <p:grpSpPr>
            <a:xfrm>
              <a:off x="124251" y="4743335"/>
              <a:ext cx="7354027" cy="1666919"/>
              <a:chOff x="124251" y="4743335"/>
              <a:chExt cx="7354027" cy="1666919"/>
            </a:xfrm>
          </p:grpSpPr>
          <p:pic>
            <p:nvPicPr>
              <p:cNvPr id="27" name="그림 26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F8327711-6EC9-E14A-B1FB-F03DA5C9BE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570" t="10098" r="8304"/>
              <a:stretch/>
            </p:blipFill>
            <p:spPr>
              <a:xfrm>
                <a:off x="675607" y="4743335"/>
                <a:ext cx="6802671" cy="1666919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FE6E74-95F6-4236-AE38-6DD18C273F1F}"/>
                  </a:ext>
                </a:extLst>
              </p:cNvPr>
              <p:cNvSpPr txBox="1"/>
              <p:nvPr/>
            </p:nvSpPr>
            <p:spPr>
              <a:xfrm>
                <a:off x="124251" y="4770571"/>
                <a:ext cx="62055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7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2020.01~</a:t>
                </a:r>
              </a:p>
              <a:p>
                <a:r>
                  <a:rPr kumimoji="1" lang="en-US" altLang="ko-KR" sz="7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2021.07</a:t>
                </a:r>
              </a:p>
              <a:p>
                <a:endParaRPr kumimoji="1" lang="en-US" altLang="ko-KR" sz="7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r>
                  <a:rPr kumimoji="1" lang="en-US" altLang="ko-KR" sz="7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2018.01~</a:t>
                </a:r>
              </a:p>
              <a:p>
                <a:r>
                  <a:rPr kumimoji="1" lang="en-US" altLang="ko-KR" sz="7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2019.07</a:t>
                </a:r>
              </a:p>
              <a:p>
                <a:endParaRPr kumimoji="1" lang="en-US" altLang="ko-KR" sz="7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r>
                  <a:rPr kumimoji="1" lang="en-US" altLang="ko-KR" sz="7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2016.01~</a:t>
                </a:r>
              </a:p>
              <a:p>
                <a:r>
                  <a:rPr kumimoji="1" lang="en-US" altLang="ko-KR" sz="700" b="1" dirty="0">
                    <a:ln>
                      <a:solidFill>
                        <a:srgbClr val="F2F0F0">
                          <a:alpha val="0"/>
                        </a:srgbClr>
                      </a:solidFill>
                    </a:ln>
                    <a:solidFill>
                      <a:srgbClr val="494C5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2017.07</a:t>
                </a:r>
                <a:endParaRPr kumimoji="1" lang="ko-KR" altLang="en-US" sz="7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8B3253-1D3F-4CA0-91A6-3E0AC38A8CDC}"/>
                </a:ext>
              </a:extLst>
            </p:cNvPr>
            <p:cNvSpPr txBox="1"/>
            <p:nvPr/>
          </p:nvSpPr>
          <p:spPr>
            <a:xfrm>
              <a:off x="625204" y="4516926"/>
              <a:ext cx="39356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00C6B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서초구 업종별 </a:t>
              </a:r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코로나 전후 기간 음식점 </a:t>
              </a:r>
              <a:r>
                <a:rPr kumimoji="1" lang="ko-KR" altLang="en-US" sz="1000" dirty="0" err="1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폐업률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행정안전부 인허가 데이터 자체 분석</a:t>
              </a:r>
              <a:endPara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239BB29-5BD8-46DD-80D5-970740323201}"/>
              </a:ext>
            </a:extLst>
          </p:cNvPr>
          <p:cNvGrpSpPr/>
          <p:nvPr/>
        </p:nvGrpSpPr>
        <p:grpSpPr>
          <a:xfrm>
            <a:off x="7769296" y="2733097"/>
            <a:ext cx="4108192" cy="320178"/>
            <a:chOff x="7654088" y="4041784"/>
            <a:chExt cx="4108192" cy="320178"/>
          </a:xfrm>
        </p:grpSpPr>
        <p:cxnSp>
          <p:nvCxnSpPr>
            <p:cNvPr id="41" name="직선 연결선[R] 15">
              <a:extLst>
                <a:ext uri="{FF2B5EF4-FFF2-40B4-BE49-F238E27FC236}">
                  <a16:creationId xmlns:a16="http://schemas.microsoft.com/office/drawing/2014/main" id="{D362E90E-733F-426F-9E1F-20AE8496418F}"/>
                </a:ext>
              </a:extLst>
            </p:cNvPr>
            <p:cNvCxnSpPr>
              <a:cxnSpLocks/>
            </p:cNvCxnSpPr>
            <p:nvPr/>
          </p:nvCxnSpPr>
          <p:spPr>
            <a:xfrm>
              <a:off x="8689281" y="4361962"/>
              <a:ext cx="2037806" cy="0"/>
            </a:xfrm>
            <a:prstGeom prst="line">
              <a:avLst/>
            </a:prstGeom>
            <a:ln w="34925">
              <a:solidFill>
                <a:srgbClr val="00C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26DC07-DF06-4579-987B-F34C3D7A0F4E}"/>
                </a:ext>
              </a:extLst>
            </p:cNvPr>
            <p:cNvSpPr txBox="1"/>
            <p:nvPr/>
          </p:nvSpPr>
          <p:spPr>
            <a:xfrm>
              <a:off x="7654088" y="4041784"/>
              <a:ext cx="410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중랑구</a:t>
              </a:r>
              <a:r>
                <a:rPr kumimoji="1" lang="en-US" altLang="ko-KR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서초구 업종별 코로나 전후 </a:t>
              </a:r>
              <a:r>
                <a:rPr kumimoji="1" lang="ko-KR" altLang="en-US" sz="1400" b="1" dirty="0" err="1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폐업률</a:t>
              </a:r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비교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1991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FEC10A-9D31-4B80-9F1E-4149D1562E67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6CDD1-2558-F143-B078-E357B9375BF5}"/>
              </a:ext>
            </a:extLst>
          </p:cNvPr>
          <p:cNvSpPr txBox="1"/>
          <p:nvPr/>
        </p:nvSpPr>
        <p:spPr>
          <a:xfrm>
            <a:off x="7934954" y="3112296"/>
            <a:ext cx="3884692" cy="2724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서울시의 치킨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점포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개당 약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730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담당하고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마포구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종로구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중구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인구대비 치킨 점포의 수가 많다고 볼 수 있으며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송파구나 성북구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인구대비 치킨 점포의 수가 적다고 볼 수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한식 업종 같은 경우는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종로구와 중구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매우 높은 밀도를 가집니다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종로구와 중구가 발달상권인 관계로 인구대비 높은 경쟁률을 가진다고 볼 수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패스트푸드는 편차가 매우 크게 나타나는데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강남구는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2600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명당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점포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가지지만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은평구는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25000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명이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점포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가집니다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은평구 사람들이 패스트푸드를 먹으려면 관외로 나가야할 수도 있다는 것을 의미합니다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1" lang="ko-KR" altLang="en-US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54C88-B633-A049-98EF-EEC63D908052}"/>
              </a:ext>
            </a:extLst>
          </p:cNvPr>
          <p:cNvSpPr txBox="1"/>
          <p:nvPr/>
        </p:nvSpPr>
        <p:spPr>
          <a:xfrm>
            <a:off x="442913" y="1279561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경쟁률로 확인하는 위험 자치구 및 업종</a:t>
            </a:r>
            <a:endParaRPr kumimoji="1" lang="en-US" altLang="ko-KR" sz="20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CC957C-15DA-FA43-80D4-2BB3CFEFC2F6}"/>
              </a:ext>
            </a:extLst>
          </p:cNvPr>
          <p:cNvSpPr txBox="1"/>
          <p:nvPr/>
        </p:nvSpPr>
        <p:spPr>
          <a:xfrm>
            <a:off x="442914" y="1719294"/>
            <a:ext cx="1130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발에 채이는 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중구의 한식집</a:t>
            </a:r>
            <a:r>
              <a:rPr kumimoji="1" lang="en-US" altLang="ko-KR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보이지 않는 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은평구 패스트푸드점</a:t>
            </a:r>
            <a:endParaRPr kumimoji="1" lang="en-US" altLang="ko-KR" sz="26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8D535C6-C8EB-AA4B-A8B2-F3B8C3E5894D}"/>
              </a:ext>
            </a:extLst>
          </p:cNvPr>
          <p:cNvGrpSpPr/>
          <p:nvPr/>
        </p:nvGrpSpPr>
        <p:grpSpPr>
          <a:xfrm>
            <a:off x="656842" y="2453616"/>
            <a:ext cx="7200000" cy="1324155"/>
            <a:chOff x="479425" y="2514519"/>
            <a:chExt cx="7632700" cy="132415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D4CDD47-CDDA-C348-ABBB-13475920C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425" y="2600326"/>
              <a:ext cx="7632700" cy="1238348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87D9D66-7A8A-FC46-92C4-8B7C4CCC31F7}"/>
                </a:ext>
              </a:extLst>
            </p:cNvPr>
            <p:cNvSpPr/>
            <p:nvPr/>
          </p:nvSpPr>
          <p:spPr>
            <a:xfrm>
              <a:off x="3360407" y="2514519"/>
              <a:ext cx="2270760" cy="2076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>
                  <a:solidFill>
                    <a:srgbClr val="F2F0F0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D0C55CB-9B49-D442-9331-32AD73F458E7}"/>
                </a:ext>
              </a:extLst>
            </p:cNvPr>
            <p:cNvSpPr txBox="1"/>
            <p:nvPr/>
          </p:nvSpPr>
          <p:spPr>
            <a:xfrm>
              <a:off x="782736" y="2532395"/>
              <a:ext cx="44016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치킨 업종 자치구별 점포당 인구수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행정안전부 인허가 데이터 </a:t>
              </a:r>
              <a:r>
                <a:rPr kumimoji="1" lang="en-US" altLang="ko-KR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통계청 인구 데이터 자체 분석</a:t>
              </a:r>
              <a:endPara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49CB38-20AC-A249-B42D-69610E3FC11F}"/>
              </a:ext>
            </a:extLst>
          </p:cNvPr>
          <p:cNvGrpSpPr/>
          <p:nvPr/>
        </p:nvGrpSpPr>
        <p:grpSpPr>
          <a:xfrm>
            <a:off x="662666" y="3756899"/>
            <a:ext cx="7200000" cy="1322100"/>
            <a:chOff x="485599" y="3817802"/>
            <a:chExt cx="7632700" cy="13221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E9B8728-AAB0-AF47-9930-1499D7AD0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599" y="3901555"/>
              <a:ext cx="7632700" cy="1238347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B78FF24-14FA-E94C-B287-0D4E4A3F5D57}"/>
                </a:ext>
              </a:extLst>
            </p:cNvPr>
            <p:cNvSpPr/>
            <p:nvPr/>
          </p:nvSpPr>
          <p:spPr>
            <a:xfrm>
              <a:off x="3345167" y="3817802"/>
              <a:ext cx="2270760" cy="2076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>
                  <a:solidFill>
                    <a:srgbClr val="F2F0F0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5B8F9C-CA30-F142-8ACF-EE324ED4E3FC}"/>
                </a:ext>
              </a:extLst>
            </p:cNvPr>
            <p:cNvSpPr txBox="1"/>
            <p:nvPr/>
          </p:nvSpPr>
          <p:spPr>
            <a:xfrm>
              <a:off x="745556" y="3835152"/>
              <a:ext cx="44016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한식 업종 자치구별 점포당 인구수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행정안전부 인허가 데이터 </a:t>
              </a:r>
              <a:r>
                <a:rPr kumimoji="1" lang="en-US" altLang="ko-KR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통계청 인구 데이터 자체 분석</a:t>
              </a:r>
              <a:endPara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FBBCD26-19B0-1345-9706-39344221074E}"/>
              </a:ext>
            </a:extLst>
          </p:cNvPr>
          <p:cNvGrpSpPr/>
          <p:nvPr/>
        </p:nvGrpSpPr>
        <p:grpSpPr>
          <a:xfrm>
            <a:off x="656842" y="5029176"/>
            <a:ext cx="7200000" cy="1326596"/>
            <a:chOff x="479425" y="5090079"/>
            <a:chExt cx="7632700" cy="132659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E4D9588-D110-F74A-B505-97837F17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425" y="5178328"/>
              <a:ext cx="7632700" cy="1238347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0078AA2-7716-8745-AF30-15575CF34425}"/>
                </a:ext>
              </a:extLst>
            </p:cNvPr>
            <p:cNvSpPr/>
            <p:nvPr/>
          </p:nvSpPr>
          <p:spPr>
            <a:xfrm>
              <a:off x="3345167" y="5090079"/>
              <a:ext cx="2270760" cy="2076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>
                  <a:solidFill>
                    <a:srgbClr val="F2F0F0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39E41E-A540-7743-A180-BDAF2C70480E}"/>
                </a:ext>
              </a:extLst>
            </p:cNvPr>
            <p:cNvSpPr txBox="1"/>
            <p:nvPr/>
          </p:nvSpPr>
          <p:spPr>
            <a:xfrm>
              <a:off x="791806" y="5115312"/>
              <a:ext cx="47533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패스트푸드 업종 자치구별 점포당 인구수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행정안전부 인허가 데이터 </a:t>
              </a:r>
              <a:r>
                <a:rPr kumimoji="1" lang="en-US" altLang="ko-KR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통계청 인구 데이터 자체 분석</a:t>
              </a:r>
              <a:endPara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BBD32CEE-B75A-4C85-9013-574B2285B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CAB086A-DAE3-4485-B446-0B8A8444D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58CE25-E4D5-4580-BBBB-6A01C922E9B2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E0B9091-923B-4DD9-A9F9-1B6538B02913}"/>
              </a:ext>
            </a:extLst>
          </p:cNvPr>
          <p:cNvSpPr/>
          <p:nvPr/>
        </p:nvSpPr>
        <p:spPr>
          <a:xfrm>
            <a:off x="7171883" y="4605618"/>
            <a:ext cx="457200" cy="51841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2CCA47-EA9F-4E99-BDF7-13E06962DB01}"/>
              </a:ext>
            </a:extLst>
          </p:cNvPr>
          <p:cNvSpPr txBox="1"/>
          <p:nvPr/>
        </p:nvSpPr>
        <p:spPr>
          <a:xfrm>
            <a:off x="6659787" y="4347390"/>
            <a:ext cx="1052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i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중구</a:t>
            </a:r>
            <a:r>
              <a:rPr kumimoji="1" lang="en-US" altLang="ko-KR" sz="1100" b="1" i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-</a:t>
            </a:r>
            <a:r>
              <a:rPr kumimoji="1" lang="ko-KR" altLang="en-US" sz="1100" b="1" i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한식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8CC4329-98B9-4848-97EE-DD60CA3A59B3}"/>
              </a:ext>
            </a:extLst>
          </p:cNvPr>
          <p:cNvSpPr/>
          <p:nvPr/>
        </p:nvSpPr>
        <p:spPr>
          <a:xfrm>
            <a:off x="6647736" y="5154565"/>
            <a:ext cx="457200" cy="12621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F38546-D8FB-471B-BF6A-E8B87C11CCC3}"/>
              </a:ext>
            </a:extLst>
          </p:cNvPr>
          <p:cNvSpPr txBox="1"/>
          <p:nvPr/>
        </p:nvSpPr>
        <p:spPr>
          <a:xfrm>
            <a:off x="5253610" y="5316827"/>
            <a:ext cx="14690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i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은평구</a:t>
            </a:r>
            <a:r>
              <a:rPr kumimoji="1" lang="en-US" altLang="ko-KR" sz="1100" b="1" i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-</a:t>
            </a:r>
            <a:r>
              <a:rPr kumimoji="1" lang="ko-KR" altLang="en-US" sz="1100" b="1" i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패스트푸드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7E33F41-D3E0-4175-8D22-8949BFCC0001}"/>
              </a:ext>
            </a:extLst>
          </p:cNvPr>
          <p:cNvGrpSpPr/>
          <p:nvPr/>
        </p:nvGrpSpPr>
        <p:grpSpPr>
          <a:xfrm>
            <a:off x="5357473" y="447746"/>
            <a:ext cx="1477053" cy="111876"/>
            <a:chOff x="5260153" y="562568"/>
            <a:chExt cx="1661942" cy="125880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2C4D5DA-6E1C-490E-8746-FFF980B2B2EE}"/>
                </a:ext>
              </a:extLst>
            </p:cNvPr>
            <p:cNvSpPr/>
            <p:nvPr/>
          </p:nvSpPr>
          <p:spPr>
            <a:xfrm>
              <a:off x="5260153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FDE3C6C-D22B-409E-85CB-E99C7ADEE795}"/>
                </a:ext>
              </a:extLst>
            </p:cNvPr>
            <p:cNvSpPr/>
            <p:nvPr/>
          </p:nvSpPr>
          <p:spPr>
            <a:xfrm>
              <a:off x="6284195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9E8070C-B6CB-4ED0-ABC1-CC33B8F8A7A1}"/>
                </a:ext>
              </a:extLst>
            </p:cNvPr>
            <p:cNvSpPr/>
            <p:nvPr/>
          </p:nvSpPr>
          <p:spPr>
            <a:xfrm>
              <a:off x="5772174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2738704-615B-423D-97C2-F49DCFC5BAD2}"/>
                </a:ext>
              </a:extLst>
            </p:cNvPr>
            <p:cNvSpPr/>
            <p:nvPr/>
          </p:nvSpPr>
          <p:spPr>
            <a:xfrm>
              <a:off x="679621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D293B21-48C6-4822-8362-ECB36F06D62E}"/>
              </a:ext>
            </a:extLst>
          </p:cNvPr>
          <p:cNvGrpSpPr/>
          <p:nvPr/>
        </p:nvGrpSpPr>
        <p:grpSpPr>
          <a:xfrm>
            <a:off x="7769296" y="2593390"/>
            <a:ext cx="4108192" cy="320178"/>
            <a:chOff x="7654088" y="4041784"/>
            <a:chExt cx="4108192" cy="320178"/>
          </a:xfrm>
        </p:grpSpPr>
        <p:cxnSp>
          <p:nvCxnSpPr>
            <p:cNvPr id="48" name="직선 연결선[R] 15">
              <a:extLst>
                <a:ext uri="{FF2B5EF4-FFF2-40B4-BE49-F238E27FC236}">
                  <a16:creationId xmlns:a16="http://schemas.microsoft.com/office/drawing/2014/main" id="{BE7D1AF4-8DF6-4BD6-81E0-E2CA22A195CD}"/>
                </a:ext>
              </a:extLst>
            </p:cNvPr>
            <p:cNvCxnSpPr>
              <a:cxnSpLocks/>
            </p:cNvCxnSpPr>
            <p:nvPr/>
          </p:nvCxnSpPr>
          <p:spPr>
            <a:xfrm>
              <a:off x="8689281" y="4361962"/>
              <a:ext cx="2037806" cy="0"/>
            </a:xfrm>
            <a:prstGeom prst="line">
              <a:avLst/>
            </a:prstGeom>
            <a:ln w="34925">
              <a:solidFill>
                <a:srgbClr val="00C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1AFC73B-25DF-49B0-AA21-D3CB554BE01B}"/>
                </a:ext>
              </a:extLst>
            </p:cNvPr>
            <p:cNvSpPr txBox="1"/>
            <p:nvPr/>
          </p:nvSpPr>
          <p:spPr>
            <a:xfrm>
              <a:off x="7654088" y="4041784"/>
              <a:ext cx="410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자치구 및 업종별 점포당 인구수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A81DFB2D-48C6-4DC1-84B9-9297F31705A9}"/>
              </a:ext>
            </a:extLst>
          </p:cNvPr>
          <p:cNvSpPr/>
          <p:nvPr/>
        </p:nvSpPr>
        <p:spPr>
          <a:xfrm>
            <a:off x="4167564" y="3077410"/>
            <a:ext cx="457200" cy="75741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D266FE9-5618-459D-B061-0CAEEABCEBF4}"/>
              </a:ext>
            </a:extLst>
          </p:cNvPr>
          <p:cNvSpPr/>
          <p:nvPr/>
        </p:nvSpPr>
        <p:spPr>
          <a:xfrm>
            <a:off x="5533153" y="2647484"/>
            <a:ext cx="457200" cy="115474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0985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B029988E-053D-4C6C-9F32-CBCD7A477FAE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66FD62-C517-E344-BF69-7813CEE6A96F}"/>
              </a:ext>
            </a:extLst>
          </p:cNvPr>
          <p:cNvSpPr txBox="1"/>
          <p:nvPr/>
        </p:nvSpPr>
        <p:spPr>
          <a:xfrm>
            <a:off x="7877362" y="3104953"/>
            <a:ext cx="3924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자치구별 </a:t>
            </a:r>
            <a:r>
              <a:rPr kumimoji="1" lang="ko-KR" altLang="en-US" sz="1200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총인구수는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송파구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강서구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강남구 순으로 많습니다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반면에 중구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종로구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용산구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금천구는 상대적으로 총인구 수가 적습니다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CC957C-15DA-FA43-80D4-2BB3CFEFC2F6}"/>
              </a:ext>
            </a:extLst>
          </p:cNvPr>
          <p:cNvSpPr txBox="1"/>
          <p:nvPr/>
        </p:nvSpPr>
        <p:spPr>
          <a:xfrm>
            <a:off x="442914" y="1719294"/>
            <a:ext cx="1130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혼자 사는 관악구</a:t>
            </a:r>
            <a:r>
              <a:rPr kumimoji="1" lang="en-US" altLang="ko-KR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함께 사는 양천구</a:t>
            </a:r>
            <a:endParaRPr kumimoji="1" lang="en-US" altLang="ko-KR" sz="26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29D289-5957-BB47-A50C-C04DC6BAC8C0}"/>
              </a:ext>
            </a:extLst>
          </p:cNvPr>
          <p:cNvSpPr txBox="1"/>
          <p:nvPr/>
        </p:nvSpPr>
        <p:spPr>
          <a:xfrm>
            <a:off x="7877362" y="4646778"/>
            <a:ext cx="39249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자치구별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kumimoji="1" lang="ko-KR" altLang="en-US" sz="1200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인가구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비율 확인결과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관악구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중구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광진구 순으로 높습니다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관악구는 대학과 </a:t>
            </a:r>
            <a:r>
              <a:rPr kumimoji="1" lang="ko-KR" altLang="en-US" sz="1200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고시촌이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밀집해 있기 때문에 학생과 수험생 수요가 많아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가구 수가 많습니다</a:t>
            </a:r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kumimoji="1" lang="en-US" altLang="ko-KR" sz="1200" i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kumimoji="1" lang="en-US" altLang="ko-KR" sz="8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kumimoji="1" lang="ko-KR" altLang="en-US" sz="8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kumimoji="1" lang="en-US" altLang="ko-KR" sz="8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r>
              <a:rPr kumimoji="1" lang="ko-KR" altLang="en-US" sz="8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서울경제</a:t>
            </a:r>
            <a:r>
              <a:rPr kumimoji="1" lang="en-US" altLang="ko-KR" sz="8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TV, </a:t>
            </a:r>
            <a:r>
              <a:rPr kumimoji="1" lang="ko-KR" altLang="en-US" sz="8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 </a:t>
            </a:r>
            <a:r>
              <a:rPr kumimoji="1" lang="en-US" altLang="ko-KR" sz="8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kumimoji="1" lang="ko-KR" altLang="en-US" sz="8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가구 가장 많은 곳 관악구</a:t>
            </a:r>
            <a:r>
              <a:rPr kumimoji="1" lang="en-US" altLang="ko-KR" sz="8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r>
              <a:rPr kumimoji="1" lang="ko-KR" altLang="en-US" sz="8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강서</a:t>
            </a:r>
            <a:r>
              <a:rPr kumimoji="1" lang="en-US" altLang="ko-KR" sz="8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8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송파</a:t>
            </a:r>
            <a:r>
              <a:rPr kumimoji="1" lang="en-US" altLang="ko-KR" sz="8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8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강남 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8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총인구 수가 가장 많았던 송파구는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가구 비율이 평균에 못 미치는 수준이며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양천구는 관악구의 절반에도 못 미치는 수치입니다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AD4435-29D1-484C-A735-D7FD2C52F6C0}"/>
              </a:ext>
            </a:extLst>
          </p:cNvPr>
          <p:cNvSpPr txBox="1"/>
          <p:nvPr/>
        </p:nvSpPr>
        <p:spPr>
          <a:xfrm>
            <a:off x="442913" y="1279561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인구로 보는 매력적인 배후지</a:t>
            </a:r>
            <a:endParaRPr kumimoji="1" lang="en-US" altLang="ko-KR" sz="20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2E25969-A0A2-6B4C-9B9A-28B9E1BC7320}"/>
              </a:ext>
            </a:extLst>
          </p:cNvPr>
          <p:cNvGrpSpPr/>
          <p:nvPr/>
        </p:nvGrpSpPr>
        <p:grpSpPr>
          <a:xfrm>
            <a:off x="523461" y="2555883"/>
            <a:ext cx="7200000" cy="1941596"/>
            <a:chOff x="561786" y="2643483"/>
            <a:chExt cx="7200000" cy="194159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0EB3934-3511-8342-B824-3ADC88533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786" y="2728096"/>
              <a:ext cx="7200000" cy="1856983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DC9A38F-6F26-CB42-90AC-4C674463A224}"/>
                </a:ext>
              </a:extLst>
            </p:cNvPr>
            <p:cNvSpPr/>
            <p:nvPr/>
          </p:nvSpPr>
          <p:spPr>
            <a:xfrm>
              <a:off x="3413605" y="2698463"/>
              <a:ext cx="2262349" cy="159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>
                  <a:solidFill>
                    <a:srgbClr val="F2F0F0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973607E-CEE7-FA42-9C8B-ED26ABB49F29}"/>
                </a:ext>
              </a:extLst>
            </p:cNvPr>
            <p:cNvSpPr txBox="1"/>
            <p:nvPr/>
          </p:nvSpPr>
          <p:spPr>
            <a:xfrm>
              <a:off x="926187" y="2643483"/>
              <a:ext cx="26901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자치구별 총인구 수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통계청 인구 데이터 자체 분석</a:t>
              </a:r>
              <a:endParaRPr kumimoji="1" lang="ko-KR" altLang="en-US" sz="8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68F33EF-CA1F-7744-AE5A-7565C9C19B94}"/>
              </a:ext>
            </a:extLst>
          </p:cNvPr>
          <p:cNvGrpSpPr/>
          <p:nvPr/>
        </p:nvGrpSpPr>
        <p:grpSpPr>
          <a:xfrm>
            <a:off x="677362" y="4424525"/>
            <a:ext cx="7046099" cy="1878149"/>
            <a:chOff x="608107" y="4512125"/>
            <a:chExt cx="7046099" cy="187814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CD7A6EA-4811-9045-AB97-891E231A0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107" y="4588561"/>
              <a:ext cx="7046099" cy="1801713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34F699C-1B03-4A4F-A501-A179CF15D7C7}"/>
                </a:ext>
              </a:extLst>
            </p:cNvPr>
            <p:cNvSpPr/>
            <p:nvPr/>
          </p:nvSpPr>
          <p:spPr>
            <a:xfrm>
              <a:off x="3410140" y="4555599"/>
              <a:ext cx="2262349" cy="159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>
                  <a:solidFill>
                    <a:srgbClr val="F2F0F0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24C732-9C32-0040-A401-07E4C0DC253D}"/>
                </a:ext>
              </a:extLst>
            </p:cNvPr>
            <p:cNvSpPr txBox="1"/>
            <p:nvPr/>
          </p:nvSpPr>
          <p:spPr>
            <a:xfrm>
              <a:off x="785011" y="4512125"/>
              <a:ext cx="29129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자치구별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1</a:t>
              </a:r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인 가구 비율 </a:t>
              </a:r>
              <a:r>
                <a:rPr kumimoji="1" lang="ko-KR" altLang="en-US" sz="800" b="0" i="1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494C52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통계청 인구 데이터 자체 분석</a:t>
              </a:r>
              <a:endParaRPr kumimoji="1" lang="ko-KR" altLang="en-US" sz="800" b="0" i="0" u="none" strike="noStrike" kern="1200" cap="none" spc="0" normalizeH="0" baseline="0" noProof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  <a:p>
              <a:endPara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AC04FC2-5CB8-47B7-AF94-A07F855EDB2F}"/>
              </a:ext>
            </a:extLst>
          </p:cNvPr>
          <p:cNvGrpSpPr/>
          <p:nvPr/>
        </p:nvGrpSpPr>
        <p:grpSpPr>
          <a:xfrm>
            <a:off x="5357473" y="447746"/>
            <a:ext cx="1477053" cy="111876"/>
            <a:chOff x="5260153" y="562568"/>
            <a:chExt cx="1661942" cy="12588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23DF2C6-B37C-4FB9-84C6-BD045DB9BD78}"/>
                </a:ext>
              </a:extLst>
            </p:cNvPr>
            <p:cNvSpPr/>
            <p:nvPr/>
          </p:nvSpPr>
          <p:spPr>
            <a:xfrm>
              <a:off x="5260153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2CD7520-53B2-4EDF-A511-C2B496B2690B}"/>
                </a:ext>
              </a:extLst>
            </p:cNvPr>
            <p:cNvSpPr/>
            <p:nvPr/>
          </p:nvSpPr>
          <p:spPr>
            <a:xfrm>
              <a:off x="6284195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8079480-C5F8-4815-A110-9B80A5363CCD}"/>
                </a:ext>
              </a:extLst>
            </p:cNvPr>
            <p:cNvSpPr/>
            <p:nvPr/>
          </p:nvSpPr>
          <p:spPr>
            <a:xfrm>
              <a:off x="5772174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825674B6-7439-498E-9025-A41012717007}"/>
                </a:ext>
              </a:extLst>
            </p:cNvPr>
            <p:cNvSpPr/>
            <p:nvPr/>
          </p:nvSpPr>
          <p:spPr>
            <a:xfrm>
              <a:off x="679621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3AD09433-1D3B-4DAE-B6ED-45E2990CC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BFD9DD0-76A5-4E4F-9D20-251C0168B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3CD1952-E1FF-4802-B1F0-E17AF267E159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AC7CDAE-43BE-4B22-82F0-629D282E2ECC}"/>
              </a:ext>
            </a:extLst>
          </p:cNvPr>
          <p:cNvGrpSpPr/>
          <p:nvPr/>
        </p:nvGrpSpPr>
        <p:grpSpPr>
          <a:xfrm>
            <a:off x="8197819" y="4271607"/>
            <a:ext cx="3086328" cy="320178"/>
            <a:chOff x="8165020" y="4041784"/>
            <a:chExt cx="3086328" cy="320178"/>
          </a:xfrm>
        </p:grpSpPr>
        <p:cxnSp>
          <p:nvCxnSpPr>
            <p:cNvPr id="50" name="직선 연결선[R] 15">
              <a:extLst>
                <a:ext uri="{FF2B5EF4-FFF2-40B4-BE49-F238E27FC236}">
                  <a16:creationId xmlns:a16="http://schemas.microsoft.com/office/drawing/2014/main" id="{128678F6-D1DE-424F-AB60-750ADC9E1AA9}"/>
                </a:ext>
              </a:extLst>
            </p:cNvPr>
            <p:cNvCxnSpPr>
              <a:cxnSpLocks/>
            </p:cNvCxnSpPr>
            <p:nvPr/>
          </p:nvCxnSpPr>
          <p:spPr>
            <a:xfrm>
              <a:off x="8689281" y="4361962"/>
              <a:ext cx="2037806" cy="0"/>
            </a:xfrm>
            <a:prstGeom prst="line">
              <a:avLst/>
            </a:prstGeom>
            <a:ln w="34925">
              <a:solidFill>
                <a:srgbClr val="00C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20C7317-B11C-465B-BB70-59605FE98060}"/>
                </a:ext>
              </a:extLst>
            </p:cNvPr>
            <p:cNvSpPr txBox="1"/>
            <p:nvPr/>
          </p:nvSpPr>
          <p:spPr>
            <a:xfrm>
              <a:off x="8165020" y="4041784"/>
              <a:ext cx="30863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자치구별 </a:t>
              </a:r>
              <a:r>
                <a:rPr kumimoji="1" lang="en-US" altLang="ko-KR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인 가구 비율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67EBBF6-06CC-449D-9678-F64996D89AAF}"/>
              </a:ext>
            </a:extLst>
          </p:cNvPr>
          <p:cNvGrpSpPr/>
          <p:nvPr/>
        </p:nvGrpSpPr>
        <p:grpSpPr>
          <a:xfrm>
            <a:off x="8103590" y="2646681"/>
            <a:ext cx="3274786" cy="320258"/>
            <a:chOff x="8165020" y="2692116"/>
            <a:chExt cx="3274786" cy="32025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D50CE37-3051-4F20-B910-F9DAF729BB8C}"/>
                </a:ext>
              </a:extLst>
            </p:cNvPr>
            <p:cNvSpPr txBox="1"/>
            <p:nvPr/>
          </p:nvSpPr>
          <p:spPr>
            <a:xfrm>
              <a:off x="8165020" y="2692116"/>
              <a:ext cx="3274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자치구별 총인구 수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54" name="직선 연결선[R] 12">
              <a:extLst>
                <a:ext uri="{FF2B5EF4-FFF2-40B4-BE49-F238E27FC236}">
                  <a16:creationId xmlns:a16="http://schemas.microsoft.com/office/drawing/2014/main" id="{C8318741-2DA4-4004-BBD9-348642D909DD}"/>
                </a:ext>
              </a:extLst>
            </p:cNvPr>
            <p:cNvCxnSpPr>
              <a:cxnSpLocks/>
            </p:cNvCxnSpPr>
            <p:nvPr/>
          </p:nvCxnSpPr>
          <p:spPr>
            <a:xfrm>
              <a:off x="8783510" y="3012374"/>
              <a:ext cx="2037806" cy="0"/>
            </a:xfrm>
            <a:prstGeom prst="line">
              <a:avLst/>
            </a:prstGeom>
            <a:ln w="34925">
              <a:solidFill>
                <a:srgbClr val="00C6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4142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91FFA8-9960-48A1-A419-26ACAAF4A019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6CDD1-2558-F143-B078-E357B9375BF5}"/>
              </a:ext>
            </a:extLst>
          </p:cNvPr>
          <p:cNvSpPr txBox="1"/>
          <p:nvPr/>
        </p:nvSpPr>
        <p:spPr>
          <a:xfrm>
            <a:off x="1176305" y="5447415"/>
            <a:ext cx="4030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자치구별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MZ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세대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(15~39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비율은 관악구가 가장 높았으며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뒤로 광진구와 마포구 순이었습니다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관악구는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가구 비율도 가장 높았으며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MZ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세대 비율도 가장 높게 나타났습니다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1" lang="ko-KR" altLang="en-US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C989C2-A835-5844-B382-538C302C86C7}"/>
              </a:ext>
            </a:extLst>
          </p:cNvPr>
          <p:cNvSpPr txBox="1"/>
          <p:nvPr/>
        </p:nvSpPr>
        <p:spPr>
          <a:xfrm>
            <a:off x="442913" y="1279561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배달의 민족</a:t>
            </a:r>
            <a:r>
              <a:rPr kumimoji="1" lang="en-US" altLang="ko-KR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MZ</a:t>
            </a:r>
            <a:r>
              <a:rPr kumimoji="1" lang="ko-KR" altLang="en-US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세대</a:t>
            </a:r>
            <a:endParaRPr kumimoji="1" lang="en-US" altLang="ko-KR" sz="20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FF60D1-BA89-664E-BCEA-8ACF0DF228CB}"/>
              </a:ext>
            </a:extLst>
          </p:cNvPr>
          <p:cNvSpPr txBox="1"/>
          <p:nvPr/>
        </p:nvSpPr>
        <p:spPr>
          <a:xfrm>
            <a:off x="442914" y="1719294"/>
            <a:ext cx="1130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MZ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세대 비율이 가장 높은 자치구는 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관악구</a:t>
            </a:r>
            <a:r>
              <a:rPr kumimoji="1" lang="en-US" altLang="ko-KR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(43.6%)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43CF27-F80B-CE42-ADAC-672DB3476594}"/>
              </a:ext>
            </a:extLst>
          </p:cNvPr>
          <p:cNvSpPr txBox="1"/>
          <p:nvPr/>
        </p:nvSpPr>
        <p:spPr>
          <a:xfrm>
            <a:off x="5827367" y="5447415"/>
            <a:ext cx="5188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관악구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마포구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광진구는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20~30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 비율이 높은 것을 볼 수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특히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관악구의 경우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대의 비율이 가장 높습니다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반면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구로구와 노원구는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 이상의 거주자 비율이 많은 것을 알 수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1" lang="ko-KR" altLang="en-US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FEFC015-DE9F-4361-AB81-389D283EC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8740FEC-DD19-470A-84E5-EBE1234F9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5D5CDD3-4D7A-49B2-9DE8-A647B2C475B7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9F21E07-EA06-4F18-83A6-AFA76BFB6966}"/>
              </a:ext>
            </a:extLst>
          </p:cNvPr>
          <p:cNvGrpSpPr/>
          <p:nvPr/>
        </p:nvGrpSpPr>
        <p:grpSpPr>
          <a:xfrm>
            <a:off x="5357473" y="447746"/>
            <a:ext cx="1477053" cy="111876"/>
            <a:chOff x="5260153" y="562568"/>
            <a:chExt cx="1661942" cy="12588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2D9578F-45FE-4CBE-8FB8-9B2926EA9274}"/>
                </a:ext>
              </a:extLst>
            </p:cNvPr>
            <p:cNvSpPr/>
            <p:nvPr/>
          </p:nvSpPr>
          <p:spPr>
            <a:xfrm>
              <a:off x="5260153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066B795-F8F7-427F-94EB-75D11B847D72}"/>
                </a:ext>
              </a:extLst>
            </p:cNvPr>
            <p:cNvSpPr/>
            <p:nvPr/>
          </p:nvSpPr>
          <p:spPr>
            <a:xfrm>
              <a:off x="6284195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AD52B54-9430-44FB-8DE7-CCF003C5D184}"/>
                </a:ext>
              </a:extLst>
            </p:cNvPr>
            <p:cNvSpPr/>
            <p:nvPr/>
          </p:nvSpPr>
          <p:spPr>
            <a:xfrm>
              <a:off x="5772174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EFB4F75-466F-44DB-B24D-3245D217AD17}"/>
                </a:ext>
              </a:extLst>
            </p:cNvPr>
            <p:cNvSpPr/>
            <p:nvPr/>
          </p:nvSpPr>
          <p:spPr>
            <a:xfrm>
              <a:off x="679621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0B44AC-8C21-4CB9-A64A-F28F4A0A2224}"/>
              </a:ext>
            </a:extLst>
          </p:cNvPr>
          <p:cNvGrpSpPr/>
          <p:nvPr/>
        </p:nvGrpSpPr>
        <p:grpSpPr>
          <a:xfrm>
            <a:off x="1580640" y="2426705"/>
            <a:ext cx="3130438" cy="2445274"/>
            <a:chOff x="1672163" y="3233533"/>
            <a:chExt cx="3130438" cy="2445274"/>
          </a:xfrm>
        </p:grpSpPr>
        <p:pic>
          <p:nvPicPr>
            <p:cNvPr id="27" name="그림 26" descr="지도이(가) 표시된 사진&#10;&#10;자동 생성된 설명">
              <a:extLst>
                <a:ext uri="{FF2B5EF4-FFF2-40B4-BE49-F238E27FC236}">
                  <a16:creationId xmlns:a16="http://schemas.microsoft.com/office/drawing/2014/main" id="{3E4736F3-4A5F-2740-88B5-1172C10ED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30" t="11802" r="18242" b="10312"/>
            <a:stretch/>
          </p:blipFill>
          <p:spPr>
            <a:xfrm>
              <a:off x="1735551" y="3476321"/>
              <a:ext cx="3067050" cy="22024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397278-4D95-0D4F-9396-88C8D22B2334}"/>
                </a:ext>
              </a:extLst>
            </p:cNvPr>
            <p:cNvSpPr txBox="1"/>
            <p:nvPr/>
          </p:nvSpPr>
          <p:spPr>
            <a:xfrm>
              <a:off x="3412244" y="4573245"/>
              <a:ext cx="7354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b="1" i="1" dirty="0">
                  <a:solidFill>
                    <a:srgbClr val="002060"/>
                  </a:solidFill>
                </a:rPr>
                <a:t>광진구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D71967-5A4A-D949-81FD-4D2125302D74}"/>
                </a:ext>
              </a:extLst>
            </p:cNvPr>
            <p:cNvSpPr txBox="1"/>
            <p:nvPr/>
          </p:nvSpPr>
          <p:spPr>
            <a:xfrm>
              <a:off x="2569209" y="5161190"/>
              <a:ext cx="7354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b="1" i="1" dirty="0">
                  <a:solidFill>
                    <a:srgbClr val="002060"/>
                  </a:solidFill>
                </a:rPr>
                <a:t>관악구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F85A72-BDF5-8C4F-BFAD-F8B9A10F0E40}"/>
                </a:ext>
              </a:extLst>
            </p:cNvPr>
            <p:cNvSpPr txBox="1"/>
            <p:nvPr/>
          </p:nvSpPr>
          <p:spPr>
            <a:xfrm>
              <a:off x="2298802" y="4461414"/>
              <a:ext cx="7855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b="1" i="1" dirty="0">
                  <a:solidFill>
                    <a:srgbClr val="002060"/>
                  </a:solidFill>
                </a:rPr>
                <a:t>마포구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0D3ABF-9BDC-4260-BBCA-97786360B3ED}"/>
                </a:ext>
              </a:extLst>
            </p:cNvPr>
            <p:cNvSpPr txBox="1"/>
            <p:nvPr/>
          </p:nvSpPr>
          <p:spPr>
            <a:xfrm>
              <a:off x="1672163" y="3233533"/>
              <a:ext cx="28825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자치구별 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MZ</a:t>
              </a:r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세대 비율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통계청 인구 데이터 자체 분석</a:t>
              </a:r>
              <a:endPara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42D1C07-EFF3-47EE-A0BC-809B74C79EB7}"/>
                </a:ext>
              </a:extLst>
            </p:cNvPr>
            <p:cNvSpPr/>
            <p:nvPr/>
          </p:nvSpPr>
          <p:spPr>
            <a:xfrm>
              <a:off x="1875113" y="3572135"/>
              <a:ext cx="720000" cy="108000"/>
            </a:xfrm>
            <a:prstGeom prst="rect">
              <a:avLst/>
            </a:prstGeom>
            <a:gradFill flip="none" rotWithShape="1">
              <a:gsLst>
                <a:gs pos="51000">
                  <a:srgbClr val="F7F0DD"/>
                </a:gs>
                <a:gs pos="0">
                  <a:srgbClr val="C1A47F"/>
                </a:gs>
                <a:gs pos="100000">
                  <a:srgbClr val="ACD9D5"/>
                </a:gs>
              </a:gsLst>
              <a:lin ang="0" scaled="1"/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B58107F-7DD0-4807-88A3-53F8EF37A0A7}"/>
                </a:ext>
              </a:extLst>
            </p:cNvPr>
            <p:cNvSpPr txBox="1"/>
            <p:nvPr/>
          </p:nvSpPr>
          <p:spPr>
            <a:xfrm>
              <a:off x="1720444" y="3661159"/>
              <a:ext cx="1043876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30                                                   45</a:t>
              </a:r>
              <a:endParaRPr kumimoji="1" lang="ko-KR" altLang="en-US" sz="4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B74B7FD-82B5-4D69-822C-EC22264B160E}"/>
              </a:ext>
            </a:extLst>
          </p:cNvPr>
          <p:cNvSpPr txBox="1"/>
          <p:nvPr/>
        </p:nvSpPr>
        <p:spPr>
          <a:xfrm>
            <a:off x="7115914" y="1397549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MZ</a:t>
            </a:r>
            <a:r>
              <a: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세대</a:t>
            </a:r>
            <a:r>
              <a:rPr kumimoji="1" lang="en-US" altLang="ko-KR" sz="10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15 ~ 39</a:t>
            </a:r>
            <a:r>
              <a: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D5751D5-23E1-4C53-AC08-AFD55E59D895}"/>
              </a:ext>
            </a:extLst>
          </p:cNvPr>
          <p:cNvGrpSpPr/>
          <p:nvPr/>
        </p:nvGrpSpPr>
        <p:grpSpPr>
          <a:xfrm>
            <a:off x="5603461" y="2921891"/>
            <a:ext cx="5645776" cy="1789585"/>
            <a:chOff x="5553307" y="3313351"/>
            <a:chExt cx="5645776" cy="178958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BBB091B-7085-F04B-BEEB-CD2E50C22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2"/>
            <a:stretch/>
          </p:blipFill>
          <p:spPr>
            <a:xfrm>
              <a:off x="5553307" y="3530601"/>
              <a:ext cx="5645776" cy="1572335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854998-8868-43E3-A5E3-B392D5E702E4}"/>
                </a:ext>
              </a:extLst>
            </p:cNvPr>
            <p:cNvSpPr txBox="1"/>
            <p:nvPr/>
          </p:nvSpPr>
          <p:spPr>
            <a:xfrm>
              <a:off x="5649885" y="3313351"/>
              <a:ext cx="28071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자치구별 연령대 비율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통계청 인구 데이터 자체 분석</a:t>
              </a:r>
              <a:endPara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0878C82-67E1-41D5-94D1-05276E414264}"/>
              </a:ext>
            </a:extLst>
          </p:cNvPr>
          <p:cNvGrpSpPr/>
          <p:nvPr/>
        </p:nvGrpSpPr>
        <p:grpSpPr>
          <a:xfrm>
            <a:off x="6372253" y="5029692"/>
            <a:ext cx="4108192" cy="320178"/>
            <a:chOff x="7654088" y="4041784"/>
            <a:chExt cx="4108192" cy="320178"/>
          </a:xfrm>
        </p:grpSpPr>
        <p:cxnSp>
          <p:nvCxnSpPr>
            <p:cNvPr id="47" name="직선 연결선[R] 15">
              <a:extLst>
                <a:ext uri="{FF2B5EF4-FFF2-40B4-BE49-F238E27FC236}">
                  <a16:creationId xmlns:a16="http://schemas.microsoft.com/office/drawing/2014/main" id="{43E52D2D-BCE0-466B-8F8B-5634E40FAB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9281" y="4361962"/>
              <a:ext cx="2037806" cy="0"/>
            </a:xfrm>
            <a:prstGeom prst="line">
              <a:avLst/>
            </a:prstGeom>
            <a:ln w="34925">
              <a:solidFill>
                <a:srgbClr val="00C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CBC5DA4-4EB4-46B2-8CD8-36BD9F17B27F}"/>
                </a:ext>
              </a:extLst>
            </p:cNvPr>
            <p:cNvSpPr txBox="1"/>
            <p:nvPr/>
          </p:nvSpPr>
          <p:spPr>
            <a:xfrm>
              <a:off x="7654088" y="4041784"/>
              <a:ext cx="410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자치구별 연령대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6760A48-C670-4DA7-9591-1EA8B510B806}"/>
              </a:ext>
            </a:extLst>
          </p:cNvPr>
          <p:cNvGrpSpPr/>
          <p:nvPr/>
        </p:nvGrpSpPr>
        <p:grpSpPr>
          <a:xfrm>
            <a:off x="1508466" y="5029612"/>
            <a:ext cx="3274786" cy="320258"/>
            <a:chOff x="8165020" y="2692116"/>
            <a:chExt cx="3274786" cy="32025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96DFA58-252F-44B8-9A56-03093EF03C0E}"/>
                </a:ext>
              </a:extLst>
            </p:cNvPr>
            <p:cNvSpPr txBox="1"/>
            <p:nvPr/>
          </p:nvSpPr>
          <p:spPr>
            <a:xfrm>
              <a:off x="8165020" y="2692116"/>
              <a:ext cx="3274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자치구별 </a:t>
              </a:r>
              <a:r>
                <a:rPr kumimoji="1" lang="en-US" altLang="ko-KR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MZ</a:t>
              </a:r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세대 비율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51" name="직선 연결선[R] 12">
              <a:extLst>
                <a:ext uri="{FF2B5EF4-FFF2-40B4-BE49-F238E27FC236}">
                  <a16:creationId xmlns:a16="http://schemas.microsoft.com/office/drawing/2014/main" id="{15F2B9A4-4B23-4890-B678-EE37A46B32B4}"/>
                </a:ext>
              </a:extLst>
            </p:cNvPr>
            <p:cNvCxnSpPr>
              <a:cxnSpLocks/>
            </p:cNvCxnSpPr>
            <p:nvPr/>
          </p:nvCxnSpPr>
          <p:spPr>
            <a:xfrm>
              <a:off x="8783510" y="3012374"/>
              <a:ext cx="2037806" cy="0"/>
            </a:xfrm>
            <a:prstGeom prst="line">
              <a:avLst/>
            </a:prstGeom>
            <a:ln w="34925">
              <a:solidFill>
                <a:srgbClr val="00C6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6437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C9C508E7-2ECC-4E5D-9923-80531484FC71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DE5D4D3-8D04-2C42-ABDC-D171EA81C056}"/>
              </a:ext>
            </a:extLst>
          </p:cNvPr>
          <p:cNvGrpSpPr/>
          <p:nvPr/>
        </p:nvGrpSpPr>
        <p:grpSpPr>
          <a:xfrm>
            <a:off x="479425" y="2389854"/>
            <a:ext cx="7632700" cy="2049728"/>
            <a:chOff x="479425" y="2477214"/>
            <a:chExt cx="7632700" cy="2049728"/>
          </a:xfrm>
        </p:grpSpPr>
        <p:pic>
          <p:nvPicPr>
            <p:cNvPr id="26" name="그림 25" descr="음악, 차임이(가) 표시된 사진&#10;&#10;자동 생성된 설명">
              <a:extLst>
                <a:ext uri="{FF2B5EF4-FFF2-40B4-BE49-F238E27FC236}">
                  <a16:creationId xmlns:a16="http://schemas.microsoft.com/office/drawing/2014/main" id="{959F2559-B23A-AC49-A045-F4D1C1164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425" y="2625286"/>
              <a:ext cx="7632700" cy="1901656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071E5D2-3F38-4840-8713-1F5D03A743B8}"/>
                </a:ext>
              </a:extLst>
            </p:cNvPr>
            <p:cNvSpPr/>
            <p:nvPr/>
          </p:nvSpPr>
          <p:spPr>
            <a:xfrm>
              <a:off x="3377922" y="2499517"/>
              <a:ext cx="2270760" cy="2076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22C64F-4734-A348-A283-471F8E221838}"/>
                </a:ext>
              </a:extLst>
            </p:cNvPr>
            <p:cNvSpPr txBox="1"/>
            <p:nvPr/>
          </p:nvSpPr>
          <p:spPr>
            <a:xfrm>
              <a:off x="688802" y="2477214"/>
              <a:ext cx="35942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2016~2020</a:t>
              </a:r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년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</a:t>
              </a:r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자치구별 인구 </a:t>
              </a:r>
              <a:r>
                <a:rPr kumimoji="1" lang="ko-KR" altLang="en-US" sz="1000" dirty="0" err="1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순이동</a:t>
              </a:r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추이 </a:t>
              </a:r>
              <a:r>
                <a:rPr kumimoji="1" lang="ko-KR" altLang="en-US" sz="800" b="0" i="1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494C52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통계청 인구 데이터 자체 분석</a:t>
              </a:r>
              <a:endParaRPr kumimoji="1" lang="ko-KR" altLang="en-US" sz="800" b="0" i="0" u="none" strike="noStrike" kern="1200" cap="none" spc="0" normalizeH="0" baseline="0" noProof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BF6FA8-8D2A-524D-90D3-03E127231277}"/>
              </a:ext>
            </a:extLst>
          </p:cNvPr>
          <p:cNvGrpSpPr/>
          <p:nvPr/>
        </p:nvGrpSpPr>
        <p:grpSpPr>
          <a:xfrm>
            <a:off x="479425" y="4542374"/>
            <a:ext cx="7632700" cy="1926717"/>
            <a:chOff x="479425" y="4489958"/>
            <a:chExt cx="7632700" cy="192671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915CB04-00F9-FA43-B28C-C2E958E04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425" y="4643438"/>
              <a:ext cx="7632700" cy="1773237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A6AF1B-6AC8-5540-893E-0EFB451DA2E9}"/>
                </a:ext>
              </a:extLst>
            </p:cNvPr>
            <p:cNvSpPr/>
            <p:nvPr/>
          </p:nvSpPr>
          <p:spPr>
            <a:xfrm>
              <a:off x="3380545" y="4568415"/>
              <a:ext cx="2270760" cy="151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50ACAA7-C393-F54E-95E1-66FA75735453}"/>
                </a:ext>
              </a:extLst>
            </p:cNvPr>
            <p:cNvSpPr txBox="1"/>
            <p:nvPr/>
          </p:nvSpPr>
          <p:spPr>
            <a:xfrm>
              <a:off x="691425" y="4489958"/>
              <a:ext cx="40559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2016~2020</a:t>
              </a:r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년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</a:t>
              </a:r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MZ</a:t>
              </a:r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세대</a:t>
              </a:r>
              <a:r>
                <a:rPr kumimoji="1" lang="en-US" altLang="ko-KR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(15~39)</a:t>
              </a:r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인구 </a:t>
              </a:r>
              <a:r>
                <a:rPr kumimoji="1" lang="ko-KR" altLang="en-US" sz="1000" dirty="0" err="1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순이동</a:t>
              </a:r>
              <a:r>
                <a:rPr kumimoji="1" lang="ko-KR" altLang="en-US" sz="1000" dirty="0">
                  <a:ln>
                    <a:solidFill>
                      <a:srgbClr val="F2F0F0">
                        <a:alpha val="0"/>
                      </a:srgb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추이 </a:t>
              </a:r>
              <a:r>
                <a:rPr kumimoji="1" lang="ko-KR" altLang="en-US" sz="800" b="0" i="1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494C52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통계청 인구 데이터 자체 분석</a:t>
              </a:r>
              <a:endParaRPr kumimoji="1" lang="ko-KR" altLang="en-US" sz="800" b="0" i="0" u="none" strike="noStrike" kern="1200" cap="none" spc="0" normalizeH="0" baseline="0" noProof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D6CDD1-2558-F143-B078-E357B9375BF5}"/>
              </a:ext>
            </a:extLst>
          </p:cNvPr>
          <p:cNvSpPr txBox="1"/>
          <p:nvPr/>
        </p:nvSpPr>
        <p:spPr>
          <a:xfrm>
            <a:off x="8140767" y="3040991"/>
            <a:ext cx="3747366" cy="1090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년간 서울시 인구는 꾸준히 감소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순증이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일어난 곳은 오직 강동구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서대문구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영등포구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용산구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뿐입니다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강서구는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순감이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심화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되고 있으며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노원구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도봉구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성동구도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순감이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심각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수준입니다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1" lang="ko-KR" altLang="en-US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54C88-B633-A049-98EF-EEC63D908052}"/>
              </a:ext>
            </a:extLst>
          </p:cNvPr>
          <p:cNvSpPr txBox="1"/>
          <p:nvPr/>
        </p:nvSpPr>
        <p:spPr>
          <a:xfrm>
            <a:off x="442913" y="1279561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배달의 민족 </a:t>
            </a:r>
            <a:r>
              <a:rPr kumimoji="1" lang="en-US" altLang="ko-KR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MZ</a:t>
            </a:r>
            <a:r>
              <a:rPr kumimoji="1" lang="ko-KR" altLang="en-US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세대</a:t>
            </a:r>
            <a:endParaRPr kumimoji="1" lang="en-US" altLang="ko-KR" sz="20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47D744-B779-1042-BF2D-D5B5634B1EE6}"/>
              </a:ext>
            </a:extLst>
          </p:cNvPr>
          <p:cNvSpPr txBox="1"/>
          <p:nvPr/>
        </p:nvSpPr>
        <p:spPr>
          <a:xfrm>
            <a:off x="8140767" y="4845017"/>
            <a:ext cx="37473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총인구 </a:t>
            </a:r>
            <a:r>
              <a:rPr kumimoji="1" lang="ko-KR" altLang="en-US" sz="1200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순증이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일어났던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강동구와 영등포구는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MZ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세대 인구의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순증</a:t>
            </a:r>
            <a:r>
              <a:rPr kumimoji="1" lang="ko-KR" altLang="en-US" sz="1200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두드러집니다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kumimoji="1" lang="ko-KR" altLang="en-US" sz="1200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인가구가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많은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관악구를 비롯하여 금천구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마포구 등은 꾸준히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MZ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세대의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순증이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일어난 자치구입니다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강남구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노원구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도봉구 등은 꾸준히 </a:t>
            </a:r>
            <a:r>
              <a:rPr kumimoji="1" lang="ko-KR" altLang="en-US" sz="1200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순감이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일어나는 자치구입니다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여의도를 중심으로 뭉쳐 있는 영등포구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마포구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서대문구는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MZ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세대를 흡수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 자치구입니다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A02EDA-E597-5C43-BBB5-D6BC49690434}"/>
              </a:ext>
            </a:extLst>
          </p:cNvPr>
          <p:cNvSpPr txBox="1"/>
          <p:nvPr/>
        </p:nvSpPr>
        <p:spPr>
          <a:xfrm>
            <a:off x="442914" y="1719294"/>
            <a:ext cx="1130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MZ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세대 인구를 흡수하는 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강동구</a:t>
            </a:r>
            <a:r>
              <a:rPr kumimoji="1" lang="en-US" altLang="ko-KR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관악구</a:t>
            </a:r>
            <a:r>
              <a:rPr kumimoji="1" lang="en-US" altLang="ko-KR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영등포구</a:t>
            </a:r>
            <a:endParaRPr kumimoji="1" lang="en-US" altLang="ko-KR" sz="26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00C6B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BB00077-1A8F-0E48-959A-F898D2C9D463}"/>
              </a:ext>
            </a:extLst>
          </p:cNvPr>
          <p:cNvSpPr/>
          <p:nvPr/>
        </p:nvSpPr>
        <p:spPr>
          <a:xfrm>
            <a:off x="1042987" y="2662798"/>
            <a:ext cx="457200" cy="1587862"/>
          </a:xfrm>
          <a:prstGeom prst="ellipse">
            <a:avLst/>
          </a:prstGeom>
          <a:noFill/>
          <a:ln w="28575">
            <a:solidFill>
              <a:srgbClr val="00C6B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30B0425-FD9D-4148-BEEF-211B83A09269}"/>
              </a:ext>
            </a:extLst>
          </p:cNvPr>
          <p:cNvSpPr/>
          <p:nvPr/>
        </p:nvSpPr>
        <p:spPr>
          <a:xfrm>
            <a:off x="4513302" y="3263225"/>
            <a:ext cx="457200" cy="702739"/>
          </a:xfrm>
          <a:prstGeom prst="ellipse">
            <a:avLst/>
          </a:prstGeom>
          <a:noFill/>
          <a:ln w="28575">
            <a:solidFill>
              <a:srgbClr val="00C6B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642EB01-96D1-2D48-8C9E-65DF169B88F9}"/>
              </a:ext>
            </a:extLst>
          </p:cNvPr>
          <p:cNvSpPr/>
          <p:nvPr/>
        </p:nvSpPr>
        <p:spPr>
          <a:xfrm>
            <a:off x="6251163" y="3082528"/>
            <a:ext cx="457200" cy="1168131"/>
          </a:xfrm>
          <a:prstGeom prst="ellipse">
            <a:avLst/>
          </a:prstGeom>
          <a:noFill/>
          <a:ln w="28575">
            <a:solidFill>
              <a:srgbClr val="00C6B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645FE67-63AE-A74A-A39B-E5E3665F3629}"/>
              </a:ext>
            </a:extLst>
          </p:cNvPr>
          <p:cNvSpPr/>
          <p:nvPr/>
        </p:nvSpPr>
        <p:spPr>
          <a:xfrm>
            <a:off x="1000123" y="4845191"/>
            <a:ext cx="457200" cy="1450864"/>
          </a:xfrm>
          <a:prstGeom prst="ellipse">
            <a:avLst/>
          </a:prstGeom>
          <a:noFill/>
          <a:ln w="28575">
            <a:solidFill>
              <a:srgbClr val="00C6B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68604DE-5731-DB48-8195-6EE56413B38D}"/>
              </a:ext>
            </a:extLst>
          </p:cNvPr>
          <p:cNvSpPr/>
          <p:nvPr/>
        </p:nvSpPr>
        <p:spPr>
          <a:xfrm>
            <a:off x="1856997" y="5074861"/>
            <a:ext cx="457200" cy="964018"/>
          </a:xfrm>
          <a:prstGeom prst="ellipse">
            <a:avLst/>
          </a:prstGeom>
          <a:noFill/>
          <a:ln w="28575">
            <a:solidFill>
              <a:srgbClr val="00C6B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B39AE65-1796-5E4D-BD00-5081852C2879}"/>
              </a:ext>
            </a:extLst>
          </p:cNvPr>
          <p:cNvSpPr/>
          <p:nvPr/>
        </p:nvSpPr>
        <p:spPr>
          <a:xfrm>
            <a:off x="6267592" y="4873767"/>
            <a:ext cx="457200" cy="1150824"/>
          </a:xfrm>
          <a:prstGeom prst="ellipse">
            <a:avLst/>
          </a:prstGeom>
          <a:noFill/>
          <a:ln w="28575">
            <a:solidFill>
              <a:srgbClr val="00C6B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9D784F-F54C-804C-88BD-1238C4FECD91}"/>
              </a:ext>
            </a:extLst>
          </p:cNvPr>
          <p:cNvSpPr txBox="1"/>
          <p:nvPr/>
        </p:nvSpPr>
        <p:spPr>
          <a:xfrm rot="19882727">
            <a:off x="3990466" y="3077223"/>
            <a:ext cx="1052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i="1" dirty="0">
                <a:solidFill>
                  <a:srgbClr val="002060"/>
                </a:solidFill>
              </a:rPr>
              <a:t>서대문구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A0490F-88E0-A248-95EB-F6C55FF9529E}"/>
              </a:ext>
            </a:extLst>
          </p:cNvPr>
          <p:cNvSpPr txBox="1"/>
          <p:nvPr/>
        </p:nvSpPr>
        <p:spPr>
          <a:xfrm rot="19882727">
            <a:off x="5711974" y="2959039"/>
            <a:ext cx="1052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i="1" dirty="0">
                <a:solidFill>
                  <a:srgbClr val="002060"/>
                </a:solidFill>
              </a:rPr>
              <a:t>영등포구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23681E-E239-A447-AFD8-1B51C4280AAA}"/>
              </a:ext>
            </a:extLst>
          </p:cNvPr>
          <p:cNvSpPr txBox="1"/>
          <p:nvPr/>
        </p:nvSpPr>
        <p:spPr>
          <a:xfrm rot="19882727">
            <a:off x="1112010" y="2732533"/>
            <a:ext cx="1052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i="1" dirty="0">
                <a:solidFill>
                  <a:srgbClr val="002060"/>
                </a:solidFill>
              </a:rPr>
              <a:t>강동구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FB8E2A-AC18-BF4A-945D-E4E9F7A07DD8}"/>
              </a:ext>
            </a:extLst>
          </p:cNvPr>
          <p:cNvSpPr txBox="1"/>
          <p:nvPr/>
        </p:nvSpPr>
        <p:spPr>
          <a:xfrm rot="19882727">
            <a:off x="1041346" y="4809728"/>
            <a:ext cx="1052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i="1" dirty="0">
                <a:solidFill>
                  <a:srgbClr val="002060"/>
                </a:solidFill>
              </a:rPr>
              <a:t>강동구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0DD7211-A67C-B844-BBAB-6232DB11E95E}"/>
              </a:ext>
            </a:extLst>
          </p:cNvPr>
          <p:cNvSpPr txBox="1"/>
          <p:nvPr/>
        </p:nvSpPr>
        <p:spPr>
          <a:xfrm rot="19882727">
            <a:off x="1925033" y="4963510"/>
            <a:ext cx="1052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i="1" dirty="0">
                <a:solidFill>
                  <a:srgbClr val="002060"/>
                </a:solidFill>
              </a:rPr>
              <a:t>관악구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A52392-3846-F246-A0A3-A0BC0B42E87B}"/>
              </a:ext>
            </a:extLst>
          </p:cNvPr>
          <p:cNvSpPr txBox="1"/>
          <p:nvPr/>
        </p:nvSpPr>
        <p:spPr>
          <a:xfrm rot="19882727">
            <a:off x="5727811" y="4741161"/>
            <a:ext cx="1052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i="1" dirty="0">
                <a:solidFill>
                  <a:srgbClr val="002060"/>
                </a:solidFill>
              </a:rPr>
              <a:t>영등포구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CD40DA9-1503-4991-82CC-14F15E90D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1685F21-B182-496B-A53A-BC90A985C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EBEC71F-6227-4654-A9FA-097998F45A6B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7CE92FD-223D-4679-923D-07767AEE9AAD}"/>
              </a:ext>
            </a:extLst>
          </p:cNvPr>
          <p:cNvGrpSpPr/>
          <p:nvPr/>
        </p:nvGrpSpPr>
        <p:grpSpPr>
          <a:xfrm>
            <a:off x="5357473" y="447746"/>
            <a:ext cx="1477053" cy="111876"/>
            <a:chOff x="5260153" y="562568"/>
            <a:chExt cx="1661942" cy="125880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029F7E3-8238-47D1-825F-A65062E3D7C3}"/>
                </a:ext>
              </a:extLst>
            </p:cNvPr>
            <p:cNvSpPr/>
            <p:nvPr/>
          </p:nvSpPr>
          <p:spPr>
            <a:xfrm>
              <a:off x="5260153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129C420-BD4B-4D63-B09E-62D1D3D37DBB}"/>
                </a:ext>
              </a:extLst>
            </p:cNvPr>
            <p:cNvSpPr/>
            <p:nvPr/>
          </p:nvSpPr>
          <p:spPr>
            <a:xfrm>
              <a:off x="6284195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ABC7CB5-C49E-4533-BAD9-D5092878A35F}"/>
                </a:ext>
              </a:extLst>
            </p:cNvPr>
            <p:cNvSpPr/>
            <p:nvPr/>
          </p:nvSpPr>
          <p:spPr>
            <a:xfrm>
              <a:off x="5772174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791ADCC6-274D-47AC-A033-01FACAE304D6}"/>
                </a:ext>
              </a:extLst>
            </p:cNvPr>
            <p:cNvSpPr/>
            <p:nvPr/>
          </p:nvSpPr>
          <p:spPr>
            <a:xfrm>
              <a:off x="679621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19E23C91-B3DB-4E8E-B464-DA6E5FCEF73C}"/>
              </a:ext>
            </a:extLst>
          </p:cNvPr>
          <p:cNvSpPr txBox="1"/>
          <p:nvPr/>
        </p:nvSpPr>
        <p:spPr>
          <a:xfrm>
            <a:off x="7115914" y="1397549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MZ</a:t>
            </a:r>
            <a:r>
              <a: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세대</a:t>
            </a:r>
            <a:r>
              <a:rPr kumimoji="1" lang="en-US" altLang="ko-KR" sz="10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15 ~ 39</a:t>
            </a:r>
            <a:r>
              <a:rPr kumimoji="1" lang="ko-KR" altLang="en-US" sz="10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1DF8BC3-C775-49DA-A179-9E5863FDB47E}"/>
              </a:ext>
            </a:extLst>
          </p:cNvPr>
          <p:cNvGrpSpPr/>
          <p:nvPr/>
        </p:nvGrpSpPr>
        <p:grpSpPr>
          <a:xfrm>
            <a:off x="8483083" y="4410739"/>
            <a:ext cx="3086328" cy="320178"/>
            <a:chOff x="8165020" y="4041784"/>
            <a:chExt cx="3086328" cy="320178"/>
          </a:xfrm>
        </p:grpSpPr>
        <p:cxnSp>
          <p:nvCxnSpPr>
            <p:cNvPr id="68" name="직선 연결선[R] 15">
              <a:extLst>
                <a:ext uri="{FF2B5EF4-FFF2-40B4-BE49-F238E27FC236}">
                  <a16:creationId xmlns:a16="http://schemas.microsoft.com/office/drawing/2014/main" id="{A2AA74C2-0AE9-410B-8D9A-BD7E37A3D065}"/>
                </a:ext>
              </a:extLst>
            </p:cNvPr>
            <p:cNvCxnSpPr>
              <a:cxnSpLocks/>
            </p:cNvCxnSpPr>
            <p:nvPr/>
          </p:nvCxnSpPr>
          <p:spPr>
            <a:xfrm>
              <a:off x="8689281" y="4361962"/>
              <a:ext cx="2037806" cy="0"/>
            </a:xfrm>
            <a:prstGeom prst="line">
              <a:avLst/>
            </a:prstGeom>
            <a:ln w="34925">
              <a:solidFill>
                <a:srgbClr val="00C6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EC51929-116B-401A-88FD-4A9B3507A951}"/>
                </a:ext>
              </a:extLst>
            </p:cNvPr>
            <p:cNvSpPr txBox="1"/>
            <p:nvPr/>
          </p:nvSpPr>
          <p:spPr>
            <a:xfrm>
              <a:off x="8165020" y="4041784"/>
              <a:ext cx="30863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</a:t>
              </a:r>
              <a:r>
                <a:rPr kumimoji="1" lang="en-US" altLang="ko-KR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MZ</a:t>
              </a:r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세대 인구 </a:t>
              </a:r>
              <a:r>
                <a:rPr kumimoji="1" lang="ko-KR" altLang="en-US" sz="1400" b="1" dirty="0" err="1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순이동</a:t>
              </a:r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추이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4A4C4A6-8343-43C3-9357-B2EDF2B25499}"/>
              </a:ext>
            </a:extLst>
          </p:cNvPr>
          <p:cNvGrpSpPr/>
          <p:nvPr/>
        </p:nvGrpSpPr>
        <p:grpSpPr>
          <a:xfrm>
            <a:off x="8388854" y="2604331"/>
            <a:ext cx="3274786" cy="320258"/>
            <a:chOff x="8165020" y="2692116"/>
            <a:chExt cx="3274786" cy="320258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DB383F4-0CAE-484E-B7F0-F7BBE3547D80}"/>
                </a:ext>
              </a:extLst>
            </p:cNvPr>
            <p:cNvSpPr txBox="1"/>
            <p:nvPr/>
          </p:nvSpPr>
          <p:spPr>
            <a:xfrm>
              <a:off x="8165020" y="2692116"/>
              <a:ext cx="3274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전체 인구 </a:t>
              </a:r>
              <a:r>
                <a:rPr kumimoji="1" lang="ko-KR" altLang="en-US" sz="1400" b="1" dirty="0" err="1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순이동</a:t>
              </a:r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추이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72" name="직선 연결선[R] 12">
              <a:extLst>
                <a:ext uri="{FF2B5EF4-FFF2-40B4-BE49-F238E27FC236}">
                  <a16:creationId xmlns:a16="http://schemas.microsoft.com/office/drawing/2014/main" id="{70CF5554-5212-4198-AB9F-99FA5897DAB0}"/>
                </a:ext>
              </a:extLst>
            </p:cNvPr>
            <p:cNvCxnSpPr>
              <a:cxnSpLocks/>
            </p:cNvCxnSpPr>
            <p:nvPr/>
          </p:nvCxnSpPr>
          <p:spPr>
            <a:xfrm>
              <a:off x="8783510" y="3012374"/>
              <a:ext cx="2037806" cy="0"/>
            </a:xfrm>
            <a:prstGeom prst="line">
              <a:avLst/>
            </a:prstGeom>
            <a:ln w="34925">
              <a:solidFill>
                <a:srgbClr val="00C6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4822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3062FE-A453-454F-9619-AFC1B1ABEC50}"/>
              </a:ext>
            </a:extLst>
          </p:cNvPr>
          <p:cNvSpPr txBox="1"/>
          <p:nvPr/>
        </p:nvSpPr>
        <p:spPr>
          <a:xfrm>
            <a:off x="1733348" y="817785"/>
            <a:ext cx="4535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솔루션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542A0-FEEC-463B-857B-5BD05EC74880}"/>
              </a:ext>
            </a:extLst>
          </p:cNvPr>
          <p:cNvSpPr txBox="1"/>
          <p:nvPr/>
        </p:nvSpPr>
        <p:spPr>
          <a:xfrm>
            <a:off x="1733347" y="1914910"/>
            <a:ext cx="958858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통신 빅데이터 플랫폼 데이터를 활용한</a:t>
            </a:r>
            <a:r>
              <a:rPr kumimoji="1" lang="en-US" altLang="ko-KR" sz="2800" dirty="0"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배달 상권 분석 모델</a:t>
            </a:r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제안</a:t>
            </a:r>
            <a:endParaRPr kumimoji="1"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C6B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트라이앵글 모델</a:t>
            </a:r>
            <a:endParaRPr kumimoji="1" lang="en-US" altLang="ko-KR" sz="4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C6B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811224-F38D-4046-93D3-B799637770D4}"/>
              </a:ext>
            </a:extLst>
          </p:cNvPr>
          <p:cNvCxnSpPr>
            <a:cxnSpLocks/>
          </p:cNvCxnSpPr>
          <p:nvPr/>
        </p:nvCxnSpPr>
        <p:spPr>
          <a:xfrm>
            <a:off x="3668684" y="1119449"/>
            <a:ext cx="6478616" cy="0"/>
          </a:xfrm>
          <a:prstGeom prst="line">
            <a:avLst/>
          </a:prstGeom>
          <a:ln w="38100">
            <a:solidFill>
              <a:srgbClr val="00B3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9D2127BA-A140-4D47-BEBD-110AB1EE1109}"/>
              </a:ext>
            </a:extLst>
          </p:cNvPr>
          <p:cNvSpPr/>
          <p:nvPr/>
        </p:nvSpPr>
        <p:spPr>
          <a:xfrm>
            <a:off x="9759950" y="4464050"/>
            <a:ext cx="1313164" cy="1132038"/>
          </a:xfrm>
          <a:prstGeom prst="triangle">
            <a:avLst/>
          </a:prstGeom>
          <a:solidFill>
            <a:srgbClr val="00C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068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67463C-FE24-4107-A462-F59D4F1E4A7C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38705-9F51-884C-BAC9-9F5A73ECCB9C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솔루션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9079D-9765-E648-ABE3-29DC73A3DAF2}"/>
              </a:ext>
            </a:extLst>
          </p:cNvPr>
          <p:cNvSpPr txBox="1"/>
          <p:nvPr/>
        </p:nvSpPr>
        <p:spPr>
          <a:xfrm>
            <a:off x="5453145" y="3049210"/>
            <a:ext cx="61159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 용이성</a:t>
            </a:r>
            <a:endParaRPr kumimoji="0" lang="ko-KR" altLang="ko-KR" sz="1200" b="0" i="0" u="none" strike="noStrike" cap="none" normalizeH="0" baseline="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ⓐ </a:t>
            </a:r>
            <a:r>
              <a:rPr kumimoji="0" lang="ko-KR" altLang="ko-KR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 시간</a:t>
            </a:r>
            <a:r>
              <a:rPr kumimoji="0" lang="ko-KR" altLang="ko-KR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kumimoji="0" lang="ko-KR" altLang="en-US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짧은 배달시간은 해당 </a:t>
            </a:r>
            <a:r>
              <a:rPr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지역</a:t>
            </a:r>
            <a:r>
              <a:rPr kumimoji="0" lang="ko-KR" altLang="en-US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도로 여건</a:t>
            </a:r>
            <a:r>
              <a:rPr kumimoji="0" lang="en-US" altLang="ko-KR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라이더 숙련도</a:t>
            </a:r>
            <a:r>
              <a:rPr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등을 유추할 수 있으며</a:t>
            </a:r>
            <a:r>
              <a:rPr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고객의 만족도를 높이며 더 많은 매출을 기대할 수 있습니다</a:t>
            </a:r>
            <a:r>
              <a:rPr kumimoji="0" lang="ko-KR" altLang="ko-KR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br>
              <a:rPr kumimoji="0" lang="ko-KR" altLang="ko-KR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kumimoji="0" lang="ko-KR" altLang="en-US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Ⓑ </a:t>
            </a:r>
            <a:r>
              <a:rPr kumimoji="0" lang="ko-KR" altLang="ko-KR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배차 시간</a:t>
            </a:r>
            <a:r>
              <a:rPr kumimoji="0" lang="ko-KR" altLang="ko-KR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kumimoji="0" lang="ko-KR" altLang="en-US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짧은 배차시간은 해당 </a:t>
            </a:r>
            <a:r>
              <a:rPr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지역과</a:t>
            </a:r>
            <a:r>
              <a:rPr kumimoji="0" lang="ko-KR" altLang="en-US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업종에 대한 라이더의 선호도</a:t>
            </a:r>
            <a:r>
              <a:rPr kumimoji="0" lang="en-US" altLang="ko-KR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</a:t>
            </a:r>
            <a:r>
              <a:rPr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지역</a:t>
            </a:r>
            <a:r>
              <a:rPr kumimoji="0" lang="ko-KR" altLang="en-US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라이더 수를 유추할 수 있습니다</a:t>
            </a:r>
            <a:r>
              <a:rPr kumimoji="0" lang="ko-KR" altLang="ko-KR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br>
              <a:rPr kumimoji="0" lang="ko-KR" altLang="ko-KR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 kumimoji="0" lang="ko-KR" altLang="ko-KR" sz="1200" b="0" i="0" u="none" strike="noStrike" cap="none" normalizeH="0" baseline="0" dirty="0">
              <a:ln>
                <a:solidFill>
                  <a:srgbClr val="F2F0F0">
                    <a:alpha val="0"/>
                  </a:srgbClr>
                </a:solidFill>
              </a:ln>
              <a:solidFill>
                <a:schemeClr val="tx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생존 가능성</a:t>
            </a:r>
            <a:endParaRPr kumimoji="0" lang="ko-KR" altLang="ko-KR" sz="1200" b="0" i="0" u="none" strike="noStrike" cap="none" normalizeH="0" baseline="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Ⓒ </a:t>
            </a:r>
            <a:r>
              <a:rPr kumimoji="0" lang="ko-KR" altLang="ko-KR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업종 </a:t>
            </a:r>
            <a:r>
              <a:rPr kumimoji="0" lang="ko-KR" altLang="ko-KR" sz="1200" b="1" i="0" u="none" strike="noStrike" cap="none" normalizeH="0" baseline="0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</a:t>
            </a:r>
            <a:r>
              <a:rPr kumimoji="0" lang="en-US" altLang="ko-KR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kumimoji="0" lang="ko-KR" altLang="en-US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높은 </a:t>
            </a:r>
            <a:r>
              <a:rPr kumimoji="0" lang="ko-KR" altLang="en-US" sz="1200" b="0" i="0" u="none" strike="noStrike" cap="none" normalizeH="0" baseline="0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폐업률은</a:t>
            </a:r>
            <a:r>
              <a:rPr kumimoji="0" lang="ko-KR" altLang="en-US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해당 </a:t>
            </a:r>
            <a:r>
              <a:rPr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지역과</a:t>
            </a:r>
            <a:r>
              <a:rPr kumimoji="0" lang="ko-KR" altLang="en-US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업종의 경쟁 상황을 간접적으로 유추해볼 수 있습니다</a:t>
            </a:r>
            <a:r>
              <a:rPr kumimoji="0" lang="en-US" altLang="ko-KR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br>
              <a:rPr kumimoji="0" lang="ko-KR" altLang="ko-KR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kumimoji="0" lang="ko-KR" altLang="en-US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Ⓓ </a:t>
            </a:r>
            <a:r>
              <a:rPr kumimoji="0" lang="ko-KR" altLang="ko-KR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 대비 점포 수</a:t>
            </a:r>
            <a:r>
              <a:rPr kumimoji="0" lang="en-US" altLang="ko-KR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kumimoji="0" lang="ko-KR" altLang="en-US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음식점 같은 경우</a:t>
            </a:r>
            <a:r>
              <a:rPr kumimoji="0" lang="en-US" altLang="ko-KR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 대비 점포 수가 너무 적거나 너무 많으면 부정적인 영향을 받습니다</a:t>
            </a:r>
            <a:r>
              <a:rPr kumimoji="0" lang="ko-KR" altLang="ko-KR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cap="none" normalizeH="0" baseline="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1200" b="0" i="0" u="none" strike="noStrike" cap="none" normalizeH="0" baseline="0" dirty="0">
              <a:ln>
                <a:solidFill>
                  <a:srgbClr val="F2F0F0">
                    <a:alpha val="0"/>
                  </a:srgbClr>
                </a:solidFill>
              </a:ln>
              <a:solidFill>
                <a:schemeClr val="tx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배후지 매력도</a:t>
            </a:r>
            <a:endParaRPr kumimoji="0" lang="ko-KR" altLang="ko-KR" sz="1200" b="0" i="0" u="none" strike="noStrike" cap="none" normalizeH="0" baseline="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Ⓔ </a:t>
            </a:r>
            <a:r>
              <a:rPr kumimoji="0" lang="ko-KR" altLang="ko-KR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1인</a:t>
            </a:r>
            <a:r>
              <a:rPr kumimoji="0" lang="en-US" altLang="ko-KR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가구</a:t>
            </a:r>
            <a:r>
              <a:rPr kumimoji="0" lang="en-US" altLang="ko-KR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비율</a:t>
            </a:r>
            <a:r>
              <a:rPr kumimoji="0" lang="en-US" altLang="ko-KR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kumimoji="0" lang="ko-KR" altLang="en-US" sz="120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 서비스를 자주 이용하는 </a:t>
            </a:r>
            <a:r>
              <a:rPr kumimoji="0" lang="ko-KR" altLang="ko-KR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1인가구</a:t>
            </a:r>
            <a:r>
              <a:rPr kumimoji="0" lang="ko-KR" altLang="en-US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비율이 높을수록 배달 상권으로서 높은 매력도를 가집니다</a:t>
            </a:r>
            <a:r>
              <a:rPr kumimoji="0" lang="ko-KR" altLang="ko-KR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br>
              <a:rPr kumimoji="0" lang="ko-KR" altLang="ko-KR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kumimoji="0" lang="ko-KR" altLang="en-US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Ⓕ</a:t>
            </a:r>
            <a:r>
              <a:rPr kumimoji="0" lang="ko-KR" altLang="en-US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0" lang="ko-KR" altLang="ko-KR" sz="1200" b="1" i="0" u="none" strike="noStrike" cap="none" normalizeH="0" baseline="0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MZ세대</a:t>
            </a:r>
            <a:r>
              <a:rPr kumimoji="0" lang="en-US" altLang="ko-KR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</a:t>
            </a:r>
            <a:r>
              <a:rPr kumimoji="0" lang="en-US" altLang="ko-KR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증가율</a:t>
            </a:r>
            <a:r>
              <a:rPr kumimoji="0" lang="en-US" altLang="ko-KR" sz="1200" b="1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MZ세대인구를</a:t>
            </a:r>
            <a:r>
              <a:rPr kumimoji="0" lang="ko-KR" altLang="ko-KR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흡수하는 </a:t>
            </a:r>
            <a:r>
              <a:rPr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지역</a:t>
            </a:r>
            <a:r>
              <a:rPr kumimoji="0" lang="ko-KR" altLang="en-US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일수록</a:t>
            </a:r>
            <a:r>
              <a:rPr kumimoji="0" lang="ko-KR" altLang="ko-KR" sz="1200" b="0" i="0" u="none" strike="noStrike" cap="none" normalizeH="0" baseline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배달 음식 상권으로서 성장성이 높다고 할 수 있습니다.</a:t>
            </a:r>
            <a:endParaRPr kumimoji="0" lang="ko-KR" altLang="ko-KR" sz="1200" b="0" i="0" u="none" strike="noStrike" cap="none" normalizeH="0" baseline="0" dirty="0">
              <a:ln>
                <a:solidFill>
                  <a:srgbClr val="F2F0F0">
                    <a:alpha val="0"/>
                  </a:srgbClr>
                </a:solidFill>
              </a:ln>
              <a:solidFill>
                <a:schemeClr val="tx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C989C2-A835-5844-B382-538C302C86C7}"/>
              </a:ext>
            </a:extLst>
          </p:cNvPr>
          <p:cNvSpPr txBox="1"/>
          <p:nvPr/>
        </p:nvSpPr>
        <p:spPr>
          <a:xfrm>
            <a:off x="442913" y="1279561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트라이앵글 모델</a:t>
            </a:r>
            <a:endParaRPr kumimoji="1"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1D9CCE-E16F-974B-B652-CA0796C9B562}"/>
              </a:ext>
            </a:extLst>
          </p:cNvPr>
          <p:cNvSpPr txBox="1"/>
          <p:nvPr/>
        </p:nvSpPr>
        <p:spPr>
          <a:xfrm>
            <a:off x="442914" y="1719294"/>
            <a:ext cx="1130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최적의 지역과 업종</a:t>
            </a:r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보여주는 </a:t>
            </a:r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쉽고 직관적인 창업 가이드</a:t>
            </a:r>
            <a:endParaRPr kumimoji="1" lang="en-US" altLang="ko-KR" sz="2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3A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807FF8-707D-494B-AAEA-2078111850BC}"/>
              </a:ext>
            </a:extLst>
          </p:cNvPr>
          <p:cNvGrpSpPr/>
          <p:nvPr/>
        </p:nvGrpSpPr>
        <p:grpSpPr>
          <a:xfrm>
            <a:off x="5357473" y="447746"/>
            <a:ext cx="1477052" cy="111876"/>
            <a:chOff x="5260153" y="562568"/>
            <a:chExt cx="1661941" cy="12588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2C45C1D-B93C-5F4D-A65B-9890990F4BA3}"/>
                </a:ext>
              </a:extLst>
            </p:cNvPr>
            <p:cNvSpPr/>
            <p:nvPr/>
          </p:nvSpPr>
          <p:spPr>
            <a:xfrm>
              <a:off x="5260153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4039E1E-5C92-9646-8EA9-D61EDC503541}"/>
                </a:ext>
              </a:extLst>
            </p:cNvPr>
            <p:cNvSpPr/>
            <p:nvPr/>
          </p:nvSpPr>
          <p:spPr>
            <a:xfrm>
              <a:off x="6796215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334963D-3060-A049-B654-3AB8C3FB838F}"/>
                </a:ext>
              </a:extLst>
            </p:cNvPr>
            <p:cNvSpPr/>
            <p:nvPr/>
          </p:nvSpPr>
          <p:spPr>
            <a:xfrm>
              <a:off x="6284195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110D405-DAC8-4341-8799-56A4F852BA55}"/>
                </a:ext>
              </a:extLst>
            </p:cNvPr>
            <p:cNvSpPr/>
            <p:nvPr/>
          </p:nvSpPr>
          <p:spPr>
            <a:xfrm>
              <a:off x="577217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AB7C02C-64CD-47F8-BE31-89D4DE6C0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4B91766-135A-46E2-A594-BFE572087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9B78721-1A09-437E-BAA3-8951FD10E917}"/>
              </a:ext>
            </a:extLst>
          </p:cNvPr>
          <p:cNvGrpSpPr/>
          <p:nvPr/>
        </p:nvGrpSpPr>
        <p:grpSpPr>
          <a:xfrm>
            <a:off x="6379467" y="2580470"/>
            <a:ext cx="4346956" cy="338554"/>
            <a:chOff x="774914" y="2602409"/>
            <a:chExt cx="4346956" cy="33855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222609-A272-4737-B14D-1CEEBE2A95E3}"/>
                </a:ext>
              </a:extLst>
            </p:cNvPr>
            <p:cNvSpPr txBox="1"/>
            <p:nvPr/>
          </p:nvSpPr>
          <p:spPr>
            <a:xfrm>
              <a:off x="774914" y="2602409"/>
              <a:ext cx="434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트라이앵글 모델의</a:t>
              </a:r>
              <a:r>
                <a:rPr kumimoji="1" lang="en-US" altLang="ko-KR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3</a:t>
              </a:r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 파트</a:t>
              </a:r>
              <a:r>
                <a:rPr kumimoji="1" lang="en-US" altLang="ko-KR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6</a:t>
              </a:r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개의 요소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30" name="직선 연결선[R] 12">
              <a:extLst>
                <a:ext uri="{FF2B5EF4-FFF2-40B4-BE49-F238E27FC236}">
                  <a16:creationId xmlns:a16="http://schemas.microsoft.com/office/drawing/2014/main" id="{65C8B333-807C-4B46-B86F-BB026AD3FF7B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89" y="2940963"/>
              <a:ext cx="2037806" cy="0"/>
            </a:xfrm>
            <a:prstGeom prst="line">
              <a:avLst/>
            </a:prstGeom>
            <a:ln w="34925">
              <a:solidFill>
                <a:srgbClr val="00B3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4E9E5B7-8759-41E3-B158-CAE8979EB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37" y="3068555"/>
            <a:ext cx="4526509" cy="29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16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89F2C60C-8268-4379-8691-B832A5FE482A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38705-9F51-884C-BAC9-9F5A73ECCB9C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솔루션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9079D-9765-E648-ABE3-29DC73A3DAF2}"/>
              </a:ext>
            </a:extLst>
          </p:cNvPr>
          <p:cNvSpPr txBox="1"/>
          <p:nvPr/>
        </p:nvSpPr>
        <p:spPr>
          <a:xfrm>
            <a:off x="404797" y="3011855"/>
            <a:ext cx="57798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트라이앵글 모델에서 가장 중요한 점은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균형과 조화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아래와 같은 특장점을 가집니다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just"/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요소가 과도하게 높은 점수를 받아 전체 점수가 올라가는 것을 방지</a:t>
            </a:r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/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요소가 과도하게 낮은 점수를 받아 리스크가 커지는 것을 방지</a:t>
            </a:r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위해 특정 요소에서의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고득점이 많은 영향을 끼치지 않으며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저득점은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오히려 많은 영향을 미치도록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고안</a:t>
            </a:r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트라이앵글 모델의 최종 점수 산출 과정은 아래와 같습니다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685800" lvl="1" indent="-228600" algn="just">
              <a:buFont typeface="+mj-ea"/>
              <a:buAutoNum type="circleNumDbPlain"/>
            </a:pP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요소를 동일한 기준으로 비교하기 위해 </a:t>
            </a:r>
            <a:r>
              <a:rPr kumimoji="1" lang="en-US" altLang="ko-KR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MinMax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정규화를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통해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0~1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사이의 값으로 조정</a:t>
            </a:r>
          </a:p>
          <a:p>
            <a:pPr marL="685800" lvl="1" indent="-228600" algn="just">
              <a:buFont typeface="+mj-ea"/>
              <a:buAutoNum type="circleNumDbPlain"/>
            </a:pP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요소를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파트별로 각각 합하여 파트당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0~2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산출</a:t>
            </a:r>
          </a:p>
          <a:p>
            <a:pPr marL="685800" lvl="1" indent="-228600" algn="just">
              <a:buFont typeface="+mj-ea"/>
              <a:buAutoNum type="circleNumDbPlain"/>
            </a:pP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번의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값에 따라 지정된 그레이드 및 점수 부여</a:t>
            </a: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2.00 ~ 1.50: A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등급 부여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-&gt; 1.0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</a:t>
            </a: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1.50 ~ 1.25: B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등급 부여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-&gt; 0.8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</a:t>
            </a: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1.25 ~ 1.00: C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등급 부여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-&gt; 0.5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</a:t>
            </a: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1.00 ~ 0.75: D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등급 부여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-&gt; 0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</a:t>
            </a: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0.75 ~ 0.00: F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등급 부여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-&gt; -1.0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</a:t>
            </a:r>
          </a:p>
          <a:p>
            <a:pPr marL="685800" lvl="1" indent="-228600" algn="just">
              <a:buFont typeface="+mj-ea"/>
              <a:buAutoNum type="circleNumDbPlain"/>
            </a:pP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파트에 대한 등급으로 얻어진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점수를 합하여 합산 점수 산출</a:t>
            </a:r>
            <a:endParaRPr kumimoji="1" lang="en-US" altLang="ko-KR" sz="1200" b="1" dirty="0">
              <a:ln>
                <a:solidFill>
                  <a:srgbClr val="F2F0F0">
                    <a:alpha val="0"/>
                  </a:srgb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C989C2-A835-5844-B382-538C302C86C7}"/>
              </a:ext>
            </a:extLst>
          </p:cNvPr>
          <p:cNvSpPr txBox="1"/>
          <p:nvPr/>
        </p:nvSpPr>
        <p:spPr>
          <a:xfrm>
            <a:off x="442913" y="1279561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트라이앵글 모델</a:t>
            </a:r>
            <a:endParaRPr kumimoji="1"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1D9CCE-E16F-974B-B652-CA0796C9B562}"/>
              </a:ext>
            </a:extLst>
          </p:cNvPr>
          <p:cNvSpPr txBox="1"/>
          <p:nvPr/>
        </p:nvSpPr>
        <p:spPr>
          <a:xfrm>
            <a:off x="442914" y="1719294"/>
            <a:ext cx="1130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균형과 조화</a:t>
            </a:r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이뤄야</a:t>
            </a:r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높은 점수</a:t>
            </a:r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내도록 설계</a:t>
            </a:r>
            <a:endParaRPr kumimoji="1" lang="en-US" altLang="ko-KR" sz="2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AB7C02C-64CD-47F8-BE31-89D4DE6C0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4B91766-135A-46E2-A594-BFE572087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C458A73-E92F-4535-86F8-B87E6090A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960447"/>
              </p:ext>
            </p:extLst>
          </p:nvPr>
        </p:nvGraphicFramePr>
        <p:xfrm>
          <a:off x="7103534" y="2840590"/>
          <a:ext cx="4019310" cy="138601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82240">
                  <a:extLst>
                    <a:ext uri="{9D8B030D-6E8A-4147-A177-3AD203B41FA5}">
                      <a16:colId xmlns:a16="http://schemas.microsoft.com/office/drawing/2014/main" val="1962096143"/>
                    </a:ext>
                  </a:extLst>
                </a:gridCol>
                <a:gridCol w="757530">
                  <a:extLst>
                    <a:ext uri="{9D8B030D-6E8A-4147-A177-3AD203B41FA5}">
                      <a16:colId xmlns:a16="http://schemas.microsoft.com/office/drawing/2014/main" val="1857626448"/>
                    </a:ext>
                  </a:extLst>
                </a:gridCol>
                <a:gridCol w="669885">
                  <a:extLst>
                    <a:ext uri="{9D8B030D-6E8A-4147-A177-3AD203B41FA5}">
                      <a16:colId xmlns:a16="http://schemas.microsoft.com/office/drawing/2014/main" val="3823199442"/>
                    </a:ext>
                  </a:extLst>
                </a:gridCol>
                <a:gridCol w="669885">
                  <a:extLst>
                    <a:ext uri="{9D8B030D-6E8A-4147-A177-3AD203B41FA5}">
                      <a16:colId xmlns:a16="http://schemas.microsoft.com/office/drawing/2014/main" val="2537126935"/>
                    </a:ext>
                  </a:extLst>
                </a:gridCol>
                <a:gridCol w="669885">
                  <a:extLst>
                    <a:ext uri="{9D8B030D-6E8A-4147-A177-3AD203B41FA5}">
                      <a16:colId xmlns:a16="http://schemas.microsoft.com/office/drawing/2014/main" val="620456944"/>
                    </a:ext>
                  </a:extLst>
                </a:gridCol>
                <a:gridCol w="669885">
                  <a:extLst>
                    <a:ext uri="{9D8B030D-6E8A-4147-A177-3AD203B41FA5}">
                      <a16:colId xmlns:a16="http://schemas.microsoft.com/office/drawing/2014/main" val="2921928212"/>
                    </a:ext>
                  </a:extLst>
                </a:gridCol>
              </a:tblGrid>
              <a:tr h="361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지역</a:t>
                      </a:r>
                    </a:p>
                  </a:txBody>
                  <a:tcPr marL="52426" marR="52426" marT="26213" marB="26213" anchor="ctr">
                    <a:solidFill>
                      <a:srgbClr val="F2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dirty="0" err="1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업종명</a:t>
                      </a:r>
                      <a:endParaRPr lang="ko-KR" altLang="en-US" sz="1000" b="1" dirty="0">
                        <a:ln>
                          <a:solidFill>
                            <a:srgbClr val="00B3A0">
                              <a:alpha val="0"/>
                            </a:srgbClr>
                          </a:solidFill>
                        </a:ln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2426" marR="52426" marT="26213" marB="26213" anchor="ctr">
                    <a:solidFill>
                      <a:srgbClr val="F2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dirty="0" err="1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배달용이성등급</a:t>
                      </a:r>
                      <a:endParaRPr lang="ko-KR" altLang="en-US" sz="1000" b="1" dirty="0">
                        <a:ln>
                          <a:solidFill>
                            <a:srgbClr val="00B3A0">
                              <a:alpha val="0"/>
                            </a:srgbClr>
                          </a:solidFill>
                        </a:ln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2426" marR="52426" marT="26213" marB="26213" anchor="ctr">
                    <a:solidFill>
                      <a:srgbClr val="F2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생존가능성등급</a:t>
                      </a:r>
                    </a:p>
                  </a:txBody>
                  <a:tcPr marL="52426" marR="52426" marT="26213" marB="26213" anchor="ctr">
                    <a:solidFill>
                      <a:srgbClr val="F2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배후지매력등급</a:t>
                      </a:r>
                    </a:p>
                  </a:txBody>
                  <a:tcPr marL="52426" marR="52426" marT="26213" marB="26213" anchor="ctr">
                    <a:solidFill>
                      <a:srgbClr val="F2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등급별</a:t>
                      </a:r>
                      <a:endParaRPr lang="en-US" altLang="ko-KR" sz="1000" b="1" dirty="0">
                        <a:ln>
                          <a:solidFill>
                            <a:srgbClr val="00B3A0">
                              <a:alpha val="0"/>
                            </a:srgbClr>
                          </a:solidFill>
                        </a:ln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합산점수</a:t>
                      </a:r>
                    </a:p>
                  </a:txBody>
                  <a:tcPr marL="52426" marR="52426" marT="26213" marB="26213" anchor="ctr">
                    <a:solidFill>
                      <a:srgbClr val="F2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307323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관악구</a:t>
                      </a:r>
                    </a:p>
                  </a:txBody>
                  <a:tcPr marL="52426" marR="52426" marT="26213" marB="2621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 err="1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찜탕</a:t>
                      </a:r>
                      <a:endParaRPr lang="ko-KR" altLang="en-US" sz="1000" b="1" dirty="0">
                        <a:ln>
                          <a:solidFill>
                            <a:srgbClr val="00B3A0">
                              <a:alpha val="0"/>
                            </a:srgbClr>
                          </a:solidFill>
                        </a:ln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2426" marR="52426" marT="26213" marB="2621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3.0</a:t>
                      </a:r>
                    </a:p>
                  </a:txBody>
                  <a:tcPr marL="52426" marR="52426" marT="26213" marB="26213" anchor="ctr">
                    <a:solidFill>
                      <a:srgbClr val="00B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858522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금천구</a:t>
                      </a:r>
                    </a:p>
                  </a:txBody>
                  <a:tcPr marL="52426" marR="52426" marT="26213" marB="2621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패스트푸드</a:t>
                      </a:r>
                    </a:p>
                  </a:txBody>
                  <a:tcPr marL="52426" marR="52426" marT="26213" marB="2621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2.8</a:t>
                      </a:r>
                    </a:p>
                  </a:txBody>
                  <a:tcPr marL="52426" marR="52426" marT="26213" marB="26213" anchor="ctr">
                    <a:solidFill>
                      <a:srgbClr val="00C6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60387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관악구</a:t>
                      </a:r>
                    </a:p>
                  </a:txBody>
                  <a:tcPr marL="52426" marR="52426" marT="26213" marB="2621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한식</a:t>
                      </a:r>
                    </a:p>
                  </a:txBody>
                  <a:tcPr marL="52426" marR="52426" marT="26213" marB="2621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2.6</a:t>
                      </a:r>
                    </a:p>
                  </a:txBody>
                  <a:tcPr marL="52426" marR="52426" marT="26213" marB="26213" anchor="ctr">
                    <a:solidFill>
                      <a:srgbClr val="00E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802503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영등포구</a:t>
                      </a:r>
                    </a:p>
                  </a:txBody>
                  <a:tcPr marL="52426" marR="52426" marT="26213" marB="2621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패스트푸드</a:t>
                      </a:r>
                    </a:p>
                  </a:txBody>
                  <a:tcPr marL="52426" marR="52426" marT="26213" marB="2621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2.6</a:t>
                      </a:r>
                    </a:p>
                  </a:txBody>
                  <a:tcPr marL="52426" marR="52426" marT="26213" marB="26213" anchor="ctr">
                    <a:solidFill>
                      <a:srgbClr val="00E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750633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용산구</a:t>
                      </a:r>
                    </a:p>
                  </a:txBody>
                  <a:tcPr marL="52426" marR="52426" marT="26213" marB="2621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피자</a:t>
                      </a:r>
                    </a:p>
                  </a:txBody>
                  <a:tcPr marL="52426" marR="52426" marT="26213" marB="2621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2.6</a:t>
                      </a:r>
                    </a:p>
                  </a:txBody>
                  <a:tcPr marL="52426" marR="52426" marT="26213" marB="26213" anchor="ctr">
                    <a:solidFill>
                      <a:srgbClr val="00E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8416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EF6E63D-8229-41E7-BD41-D7D7D27A102B}"/>
              </a:ext>
            </a:extLst>
          </p:cNvPr>
          <p:cNvSpPr txBox="1"/>
          <p:nvPr/>
        </p:nvSpPr>
        <p:spPr>
          <a:xfrm>
            <a:off x="7044076" y="2584315"/>
            <a:ext cx="2659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트라이앵글 모델로 산출한 상위 </a:t>
            </a:r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  지역</a:t>
            </a:r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- 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업종 </a:t>
            </a:r>
            <a:endParaRPr kumimoji="1"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FCFDB53-46CF-438E-A193-62C1276A88D5}"/>
              </a:ext>
            </a:extLst>
          </p:cNvPr>
          <p:cNvGrpSpPr/>
          <p:nvPr/>
        </p:nvGrpSpPr>
        <p:grpSpPr>
          <a:xfrm>
            <a:off x="1121255" y="2541490"/>
            <a:ext cx="4346956" cy="338554"/>
            <a:chOff x="774914" y="2602409"/>
            <a:chExt cx="4346956" cy="33855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B81137-9CB0-451C-8177-F65831B0D47C}"/>
                </a:ext>
              </a:extLst>
            </p:cNvPr>
            <p:cNvSpPr txBox="1"/>
            <p:nvPr/>
          </p:nvSpPr>
          <p:spPr>
            <a:xfrm>
              <a:off x="774914" y="2602409"/>
              <a:ext cx="434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트라이앵글 모델의 구조</a:t>
              </a:r>
              <a:endParaRPr kumimoji="1"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33" name="직선 연결선[R] 12">
              <a:extLst>
                <a:ext uri="{FF2B5EF4-FFF2-40B4-BE49-F238E27FC236}">
                  <a16:creationId xmlns:a16="http://schemas.microsoft.com/office/drawing/2014/main" id="{2C966BF5-FC03-43F4-86E5-0C9B4EB8672B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89" y="2940963"/>
              <a:ext cx="2037806" cy="0"/>
            </a:xfrm>
            <a:prstGeom prst="line">
              <a:avLst/>
            </a:prstGeom>
            <a:ln w="34925">
              <a:solidFill>
                <a:srgbClr val="00B3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8436E7-CF1F-4FE5-84D3-5FCD3FDD11AA}"/>
              </a:ext>
            </a:extLst>
          </p:cNvPr>
          <p:cNvGrpSpPr/>
          <p:nvPr/>
        </p:nvGrpSpPr>
        <p:grpSpPr>
          <a:xfrm>
            <a:off x="6439592" y="4442637"/>
            <a:ext cx="5220104" cy="2115807"/>
            <a:chOff x="6439592" y="4442637"/>
            <a:chExt cx="5220104" cy="211580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AE69656-8C1B-452C-A364-DDC021199A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6" t="6900"/>
            <a:stretch/>
          </p:blipFill>
          <p:spPr>
            <a:xfrm>
              <a:off x="6439592" y="4630737"/>
              <a:ext cx="5220104" cy="1927707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E9F493-1C17-4195-B0F1-B8F16BC22D50}"/>
                </a:ext>
              </a:extLst>
            </p:cNvPr>
            <p:cNvSpPr txBox="1"/>
            <p:nvPr/>
          </p:nvSpPr>
          <p:spPr>
            <a:xfrm>
              <a:off x="6513990" y="4442637"/>
              <a:ext cx="18678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트라이앵글 모형 합산 점수 분포표</a:t>
              </a:r>
              <a:endParaRPr kumimoji="1" lang="ko-KR" altLang="en-US" sz="1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49B8D42-E09B-4115-9164-E92F53046F1B}"/>
              </a:ext>
            </a:extLst>
          </p:cNvPr>
          <p:cNvGrpSpPr/>
          <p:nvPr/>
        </p:nvGrpSpPr>
        <p:grpSpPr>
          <a:xfrm>
            <a:off x="5357473" y="447746"/>
            <a:ext cx="1477052" cy="111876"/>
            <a:chOff x="5260153" y="562568"/>
            <a:chExt cx="1661941" cy="12588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63F8E4F-9770-484F-A0C2-087FA7AA9B89}"/>
                </a:ext>
              </a:extLst>
            </p:cNvPr>
            <p:cNvSpPr/>
            <p:nvPr/>
          </p:nvSpPr>
          <p:spPr>
            <a:xfrm>
              <a:off x="5260153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A3BF0FA-B2F8-446F-9902-8B1C6FEAAE69}"/>
                </a:ext>
              </a:extLst>
            </p:cNvPr>
            <p:cNvSpPr/>
            <p:nvPr/>
          </p:nvSpPr>
          <p:spPr>
            <a:xfrm>
              <a:off x="6796215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BCC800C-780F-4694-8B82-A6F842A09C5B}"/>
                </a:ext>
              </a:extLst>
            </p:cNvPr>
            <p:cNvSpPr/>
            <p:nvPr/>
          </p:nvSpPr>
          <p:spPr>
            <a:xfrm>
              <a:off x="6284195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2E72464-2CE7-4C2B-A0DA-2770AA1919F9}"/>
                </a:ext>
              </a:extLst>
            </p:cNvPr>
            <p:cNvSpPr/>
            <p:nvPr/>
          </p:nvSpPr>
          <p:spPr>
            <a:xfrm>
              <a:off x="577217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773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C4817D-4281-4712-9FDB-A10791704DC4}"/>
              </a:ext>
            </a:extLst>
          </p:cNvPr>
          <p:cNvSpPr txBox="1"/>
          <p:nvPr/>
        </p:nvSpPr>
        <p:spPr>
          <a:xfrm>
            <a:off x="1244398" y="1033685"/>
            <a:ext cx="2819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활용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3653C-8AD4-4386-B1B3-05E9CF45E8C3}"/>
              </a:ext>
            </a:extLst>
          </p:cNvPr>
          <p:cNvSpPr txBox="1"/>
          <p:nvPr/>
        </p:nvSpPr>
        <p:spPr>
          <a:xfrm>
            <a:off x="1168197" y="2105410"/>
            <a:ext cx="1049675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DLVR_CALL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400" b="1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C6B4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 호출 데이터 </a:t>
            </a:r>
            <a:r>
              <a:rPr kumimoji="0" lang="ko-KR" altLang="ko-KR" sz="14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(출처 : KT 통신 빅데이터 플랫폼 내 경기대학교 데이터, </a:t>
            </a:r>
            <a:r>
              <a:rPr kumimoji="0" lang="ko-KR" altLang="ko-KR" sz="14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https://www.dacon.io/competitions/official/235753/data</a:t>
            </a:r>
            <a:r>
              <a:rPr kumimoji="0" lang="ko-KR" altLang="ko-KR" sz="14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4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음식점에서 배달을 위해 배달기사를 호출하고 고객에게 배달이 완료되는 과정에서 생산되는 데이터</a:t>
            </a:r>
            <a:endParaRPr kumimoji="0" lang="en-US" altLang="ko-KR" sz="140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ALL_SHOP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400" b="1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C6B4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창업, 폐업 인허가 데이터 </a:t>
            </a:r>
            <a:r>
              <a:rPr kumimoji="0" lang="ko-KR" altLang="ko-KR" sz="14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(출처: 행정안전부, </a:t>
            </a:r>
            <a:r>
              <a:rPr kumimoji="0" lang="ko-KR" altLang="ko-KR" sz="14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</a:t>
            </a:r>
            <a:r>
              <a:rPr kumimoji="0" lang="ko-KR" altLang="en-US" sz="14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자치구정보개발원</a:t>
            </a:r>
            <a:r>
              <a:rPr kumimoji="0" lang="ko-KR" altLang="ko-KR" sz="14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데이터, </a:t>
            </a:r>
            <a:r>
              <a:rPr kumimoji="0" lang="ko-KR" altLang="ko-KR" sz="14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https://www.localdata.go.kr/</a:t>
            </a:r>
            <a:r>
              <a:rPr kumimoji="0" lang="ko-KR" altLang="ko-KR" sz="14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4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음식점 창업, 폐업에 대한 인허가 데이터이며 현재 영업 중인 음식점의 데이터</a:t>
            </a:r>
            <a:endParaRPr kumimoji="0" lang="en-US" altLang="ko-KR" sz="140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POP_DEMO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400" b="1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C6B4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통계청 인구 데이터 </a:t>
            </a:r>
            <a:r>
              <a:rPr kumimoji="0" lang="ko-KR" altLang="ko-KR" sz="14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(출처: 통계청 KOSIS 인구 통계 데이터, </a:t>
            </a:r>
            <a:r>
              <a:rPr kumimoji="0" lang="ko-KR" altLang="ko-KR" sz="14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https://kosis.kr/index/index.do</a:t>
            </a:r>
            <a:r>
              <a:rPr kumimoji="0" lang="ko-KR" altLang="ko-KR" sz="14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4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성별, 세대별, 가구별, 거주지별 인구 데이터</a:t>
            </a:r>
            <a:endParaRPr kumimoji="0" lang="en-US" altLang="ko-KR" sz="140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en-US" altLang="ko-KR" sz="140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※ ALL_SHOP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데이터와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POP_DEMO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데이터는 대회에서 제공한 </a:t>
            </a:r>
            <a:r>
              <a:rPr lang="en-US" altLang="ko-KR" sz="12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StarupOrClosing_Shop_ver2.csv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popl.csv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데이터와 같은 종류의 데이터이나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긴 기간을 분석하기 위해 외부 데이터를 활용하였음</a:t>
            </a:r>
            <a:endParaRPr kumimoji="0" lang="ko-KR" altLang="ko-KR" sz="120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94C52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133D2F-345C-4CD4-B4B9-896679FFF176}"/>
              </a:ext>
            </a:extLst>
          </p:cNvPr>
          <p:cNvCxnSpPr>
            <a:cxnSpLocks/>
          </p:cNvCxnSpPr>
          <p:nvPr/>
        </p:nvCxnSpPr>
        <p:spPr>
          <a:xfrm>
            <a:off x="1244398" y="1786199"/>
            <a:ext cx="64786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234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231B602-313D-4CBA-B695-34028AB706A7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38705-9F51-884C-BAC9-9F5A73ECCB9C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솔루션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C989C2-A835-5844-B382-538C302C86C7}"/>
              </a:ext>
            </a:extLst>
          </p:cNvPr>
          <p:cNvSpPr txBox="1"/>
          <p:nvPr/>
        </p:nvSpPr>
        <p:spPr>
          <a:xfrm>
            <a:off x="442913" y="1279561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트라이앵글 모델</a:t>
            </a:r>
            <a:endParaRPr kumimoji="1"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1D9CCE-E16F-974B-B652-CA0796C9B562}"/>
              </a:ext>
            </a:extLst>
          </p:cNvPr>
          <p:cNvSpPr txBox="1"/>
          <p:nvPr/>
        </p:nvSpPr>
        <p:spPr>
          <a:xfrm>
            <a:off x="442914" y="1645836"/>
            <a:ext cx="1130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2019.12~2020.05 </a:t>
            </a:r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기간 데이터로 살펴본</a:t>
            </a:r>
            <a:r>
              <a:rPr kumimoji="1" lang="en-US" altLang="ko-KR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최적의 </a:t>
            </a:r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창업 지역</a:t>
            </a:r>
            <a:r>
              <a:rPr kumimoji="1" lang="en-US" altLang="ko-KR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업종 </a:t>
            </a:r>
            <a:r>
              <a:rPr kumimoji="1" lang="en-US" altLang="ko-KR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TOP 3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AB7C02C-64CD-47F8-BE31-89D4DE6C0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4B91766-135A-46E2-A594-BFE572087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72F4FF8-A6C9-41E7-878A-535995B30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86" y="2904663"/>
            <a:ext cx="4931231" cy="3243800"/>
          </a:xfrm>
          <a:prstGeom prst="rect">
            <a:avLst/>
          </a:prstGeom>
        </p:spPr>
      </p:pic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CFB50476-FCB1-4A18-AB1C-0BE120EC0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772124"/>
              </p:ext>
            </p:extLst>
          </p:nvPr>
        </p:nvGraphicFramePr>
        <p:xfrm>
          <a:off x="6886474" y="3155206"/>
          <a:ext cx="4019310" cy="97636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82240">
                  <a:extLst>
                    <a:ext uri="{9D8B030D-6E8A-4147-A177-3AD203B41FA5}">
                      <a16:colId xmlns:a16="http://schemas.microsoft.com/office/drawing/2014/main" val="1962096143"/>
                    </a:ext>
                  </a:extLst>
                </a:gridCol>
                <a:gridCol w="757530">
                  <a:extLst>
                    <a:ext uri="{9D8B030D-6E8A-4147-A177-3AD203B41FA5}">
                      <a16:colId xmlns:a16="http://schemas.microsoft.com/office/drawing/2014/main" val="1857626448"/>
                    </a:ext>
                  </a:extLst>
                </a:gridCol>
                <a:gridCol w="669885">
                  <a:extLst>
                    <a:ext uri="{9D8B030D-6E8A-4147-A177-3AD203B41FA5}">
                      <a16:colId xmlns:a16="http://schemas.microsoft.com/office/drawing/2014/main" val="3823199442"/>
                    </a:ext>
                  </a:extLst>
                </a:gridCol>
                <a:gridCol w="669885">
                  <a:extLst>
                    <a:ext uri="{9D8B030D-6E8A-4147-A177-3AD203B41FA5}">
                      <a16:colId xmlns:a16="http://schemas.microsoft.com/office/drawing/2014/main" val="2537126935"/>
                    </a:ext>
                  </a:extLst>
                </a:gridCol>
                <a:gridCol w="669885">
                  <a:extLst>
                    <a:ext uri="{9D8B030D-6E8A-4147-A177-3AD203B41FA5}">
                      <a16:colId xmlns:a16="http://schemas.microsoft.com/office/drawing/2014/main" val="620456944"/>
                    </a:ext>
                  </a:extLst>
                </a:gridCol>
                <a:gridCol w="669885">
                  <a:extLst>
                    <a:ext uri="{9D8B030D-6E8A-4147-A177-3AD203B41FA5}">
                      <a16:colId xmlns:a16="http://schemas.microsoft.com/office/drawing/2014/main" val="2921928212"/>
                    </a:ext>
                  </a:extLst>
                </a:gridCol>
              </a:tblGrid>
              <a:tr h="361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지역</a:t>
                      </a:r>
                    </a:p>
                  </a:txBody>
                  <a:tcPr marL="52426" marR="52426" marT="26213" marB="26213" anchor="ctr">
                    <a:solidFill>
                      <a:srgbClr val="F2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dirty="0" err="1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업종명</a:t>
                      </a:r>
                      <a:endParaRPr lang="ko-KR" altLang="en-US" sz="1000" b="1" dirty="0">
                        <a:ln>
                          <a:solidFill>
                            <a:srgbClr val="00B3A0">
                              <a:alpha val="0"/>
                            </a:srgbClr>
                          </a:solidFill>
                        </a:ln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2426" marR="52426" marT="26213" marB="26213" anchor="ctr">
                    <a:solidFill>
                      <a:srgbClr val="F2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dirty="0" err="1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배달용이성등급</a:t>
                      </a:r>
                      <a:endParaRPr lang="ko-KR" altLang="en-US" sz="1000" b="1" dirty="0">
                        <a:ln>
                          <a:solidFill>
                            <a:srgbClr val="00B3A0">
                              <a:alpha val="0"/>
                            </a:srgbClr>
                          </a:solidFill>
                        </a:ln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2426" marR="52426" marT="26213" marB="26213" anchor="ctr">
                    <a:solidFill>
                      <a:srgbClr val="F2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생존가능성등급</a:t>
                      </a:r>
                    </a:p>
                  </a:txBody>
                  <a:tcPr marL="52426" marR="52426" marT="26213" marB="26213" anchor="ctr">
                    <a:solidFill>
                      <a:srgbClr val="F2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배후지매력등급</a:t>
                      </a:r>
                    </a:p>
                  </a:txBody>
                  <a:tcPr marL="52426" marR="52426" marT="26213" marB="26213" anchor="ctr">
                    <a:solidFill>
                      <a:srgbClr val="F2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등급별</a:t>
                      </a:r>
                      <a:endParaRPr lang="en-US" altLang="ko-KR" sz="1000" b="1" dirty="0">
                        <a:ln>
                          <a:solidFill>
                            <a:srgbClr val="00B3A0">
                              <a:alpha val="0"/>
                            </a:srgbClr>
                          </a:solidFill>
                        </a:ln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합산점수</a:t>
                      </a:r>
                    </a:p>
                  </a:txBody>
                  <a:tcPr marL="52426" marR="52426" marT="26213" marB="26213" anchor="ctr">
                    <a:solidFill>
                      <a:srgbClr val="F2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307323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관악구</a:t>
                      </a:r>
                    </a:p>
                  </a:txBody>
                  <a:tcPr marL="52426" marR="52426" marT="26213" marB="26213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 err="1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찜탕</a:t>
                      </a:r>
                      <a:endParaRPr lang="ko-KR" altLang="en-US" sz="1000" b="1" dirty="0">
                        <a:ln>
                          <a:solidFill>
                            <a:srgbClr val="00B3A0">
                              <a:alpha val="0"/>
                            </a:srgbClr>
                          </a:solidFill>
                        </a:ln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2426" marR="52426" marT="26213" marB="26213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3.0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858522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금천구</a:t>
                      </a:r>
                    </a:p>
                  </a:txBody>
                  <a:tcPr marL="52426" marR="52426" marT="26213" marB="2621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패스트푸드</a:t>
                      </a:r>
                    </a:p>
                  </a:txBody>
                  <a:tcPr marL="52426" marR="52426" marT="26213" marB="2621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2.8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60387"/>
                  </a:ext>
                </a:extLst>
              </a:tr>
              <a:tr h="20482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용산구</a:t>
                      </a:r>
                    </a:p>
                  </a:txBody>
                  <a:tcPr marL="52426" marR="52426" marT="26213" marB="2621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피자</a:t>
                      </a:r>
                    </a:p>
                  </a:txBody>
                  <a:tcPr marL="52426" marR="52426" marT="26213" marB="2621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dirty="0">
                          <a:ln>
                            <a:solidFill>
                              <a:srgbClr val="00B3A0">
                                <a:alpha val="0"/>
                              </a:srgbClr>
                            </a:solidFill>
                          </a:ln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2.6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84160"/>
                  </a:ext>
                </a:extLst>
              </a:tr>
            </a:tbl>
          </a:graphicData>
        </a:graphic>
      </p:graphicFrame>
      <p:sp>
        <p:nvSpPr>
          <p:cNvPr id="98" name="TextBox 97">
            <a:extLst>
              <a:ext uri="{FF2B5EF4-FFF2-40B4-BE49-F238E27FC236}">
                <a16:creationId xmlns:a16="http://schemas.microsoft.com/office/drawing/2014/main" id="{8F44E44E-7480-413C-92B2-B964A3D7386F}"/>
              </a:ext>
            </a:extLst>
          </p:cNvPr>
          <p:cNvSpPr txBox="1"/>
          <p:nvPr/>
        </p:nvSpPr>
        <p:spPr>
          <a:xfrm>
            <a:off x="5924407" y="4319613"/>
            <a:ext cx="58246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제공된 데이터의 기간에 맞춰 트라이앵글 모델로 결과를 산출한 결과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관악구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찜탕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금천구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패스트푸드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용산구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피자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업종이 가장 높은 점수를 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관악구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영등포구와 함께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높은 배후지매력 등급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받았으며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지역과는 다르게 </a:t>
            </a:r>
            <a:r>
              <a:rPr kumimoji="1"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찜탕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업종의 배달 용이성에서 높은 등급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받아 전부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기록했습니다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패스트푸드 업종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대체적으로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배달용이성 등급에서 높은 점수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받았으며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금천구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패스트푸드는 이에 따라 두 번째로 높은 점수를 받았습니다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용산구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피자 또한 생존가능성에서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등급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배달이 용이하고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MZ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세대를 흡수하는 지역인 덕에 높은 점수를 기록했습니다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이렇듯 트라이앵글 모델은 간소화된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보다 쉽고 직관적으로 최적의 창업 지역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업종을 살펴볼 수 있습니다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0CF15EE5-0014-49E1-AC51-6CCF441FC2D1}"/>
              </a:ext>
            </a:extLst>
          </p:cNvPr>
          <p:cNvGrpSpPr/>
          <p:nvPr/>
        </p:nvGrpSpPr>
        <p:grpSpPr>
          <a:xfrm>
            <a:off x="6722651" y="2685809"/>
            <a:ext cx="4346956" cy="338554"/>
            <a:chOff x="774914" y="2602409"/>
            <a:chExt cx="4346956" cy="338554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58F4F80-31D8-42AB-8C13-0CFB848830C1}"/>
                </a:ext>
              </a:extLst>
            </p:cNvPr>
            <p:cNvSpPr txBox="1"/>
            <p:nvPr/>
          </p:nvSpPr>
          <p:spPr>
            <a:xfrm>
              <a:off x="774914" y="2602409"/>
              <a:ext cx="434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최적의 창업 지역</a:t>
              </a:r>
              <a:r>
                <a:rPr kumimoji="1"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-</a:t>
              </a:r>
              <a:r>
                <a:rPr kumimoji="1"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업종 </a:t>
              </a:r>
              <a:r>
                <a:rPr kumimoji="1"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TOP 3</a:t>
              </a:r>
            </a:p>
          </p:txBody>
        </p:sp>
        <p:cxnSp>
          <p:nvCxnSpPr>
            <p:cNvPr id="101" name="직선 연결선[R] 12">
              <a:extLst>
                <a:ext uri="{FF2B5EF4-FFF2-40B4-BE49-F238E27FC236}">
                  <a16:creationId xmlns:a16="http://schemas.microsoft.com/office/drawing/2014/main" id="{9A832B94-3917-448F-8888-4BAA6C145737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89" y="2940963"/>
              <a:ext cx="2037806" cy="0"/>
            </a:xfrm>
            <a:prstGeom prst="line">
              <a:avLst/>
            </a:prstGeom>
            <a:ln w="34925">
              <a:solidFill>
                <a:srgbClr val="00B3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2C547AC-46F4-4AE2-ADA9-297B2DB729C4}"/>
              </a:ext>
            </a:extLst>
          </p:cNvPr>
          <p:cNvGrpSpPr/>
          <p:nvPr/>
        </p:nvGrpSpPr>
        <p:grpSpPr>
          <a:xfrm>
            <a:off x="5357473" y="447746"/>
            <a:ext cx="1477052" cy="111876"/>
            <a:chOff x="5260153" y="562568"/>
            <a:chExt cx="1661941" cy="12588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B2F8800-EFF0-47EF-86B3-82AE8EFBD2DD}"/>
                </a:ext>
              </a:extLst>
            </p:cNvPr>
            <p:cNvSpPr/>
            <p:nvPr/>
          </p:nvSpPr>
          <p:spPr>
            <a:xfrm>
              <a:off x="5260153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BB876B9-8FC5-4051-940D-816417079D55}"/>
                </a:ext>
              </a:extLst>
            </p:cNvPr>
            <p:cNvSpPr/>
            <p:nvPr/>
          </p:nvSpPr>
          <p:spPr>
            <a:xfrm>
              <a:off x="6796215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8D017F2-0FDB-428C-89DF-6E79157D8785}"/>
                </a:ext>
              </a:extLst>
            </p:cNvPr>
            <p:cNvSpPr/>
            <p:nvPr/>
          </p:nvSpPr>
          <p:spPr>
            <a:xfrm>
              <a:off x="6284195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FE82AD6-BA62-479C-8A54-3029CF22BE56}"/>
                </a:ext>
              </a:extLst>
            </p:cNvPr>
            <p:cNvSpPr/>
            <p:nvPr/>
          </p:nvSpPr>
          <p:spPr>
            <a:xfrm>
              <a:off x="577217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2438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2E544A1A-A005-401E-A9A3-859C5863CD79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38705-9F51-884C-BAC9-9F5A73ECCB9C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마무리하며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1D9CCE-E16F-974B-B652-CA0796C9B562}"/>
              </a:ext>
            </a:extLst>
          </p:cNvPr>
          <p:cNvSpPr txBox="1"/>
          <p:nvPr/>
        </p:nvSpPr>
        <p:spPr>
          <a:xfrm>
            <a:off x="442914" y="1719294"/>
            <a:ext cx="1130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기대효과와 한계점</a:t>
            </a:r>
            <a:endParaRPr kumimoji="1" lang="en-US" altLang="ko-KR" sz="2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3A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AB7C02C-64CD-47F8-BE31-89D4DE6C0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4B91766-135A-46E2-A594-BFE572087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5A6878-1A8F-44A2-A5A7-E131D30F4BEF}"/>
              </a:ext>
            </a:extLst>
          </p:cNvPr>
          <p:cNvSpPr txBox="1"/>
          <p:nvPr/>
        </p:nvSpPr>
        <p:spPr>
          <a:xfrm>
            <a:off x="709949" y="3045826"/>
            <a:ext cx="48708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먼저 본 분석결과를 통해 </a:t>
            </a: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기존의 상권분석 시스템을 개선하고 보완하는 배달상권분석 모델을 제안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함으로써 자영업자분들이 변화하는 </a:t>
            </a: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요식업 환경에 적응하고 생존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 수 있습니다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b="0" i="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제안한 트라이앵글 모델은 </a:t>
            </a: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직관적이고 쉽게 해석 가능한 </a:t>
            </a:r>
            <a:r>
              <a:rPr lang="en-US" altLang="ko-KR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가지고 있으며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이러한 점은 </a:t>
            </a: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바쁜 자영업자분들에게 쉽고 효과적으로 활용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될 수 있습니다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b="0" i="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b="0" i="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제안한 트라이앵글 모델은 </a:t>
            </a: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요소가 높은 점수를 받아야만 고득점을 낼 수 있는 균형 잡힌 구조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로서 창업에 있어 </a:t>
            </a: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 하나의 리스크라도 제거하여 생존 가능성을 높일 수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있습니다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통해 코로나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인해 고통을 받은 자영업자분들이 영업 및 창업을 성공적으로 이뤄낼 수 있을 것을 기대할 수 있습니다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A154AB-4927-4302-BF62-3617A91BD1C5}"/>
              </a:ext>
            </a:extLst>
          </p:cNvPr>
          <p:cNvSpPr txBox="1"/>
          <p:nvPr/>
        </p:nvSpPr>
        <p:spPr>
          <a:xfrm>
            <a:off x="6500554" y="3381643"/>
            <a:ext cx="50106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 분석은 </a:t>
            </a: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서울시를 중점으로 분석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하였습니다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다만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활용한 </a:t>
            </a: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배달데이터에는 종로구</a:t>
            </a:r>
            <a:r>
              <a:rPr lang="en-US" altLang="ko-KR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중구</a:t>
            </a:r>
            <a:r>
              <a:rPr lang="en-US" altLang="ko-KR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용산구</a:t>
            </a:r>
            <a:r>
              <a:rPr lang="en-US" altLang="ko-KR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성동구</a:t>
            </a:r>
            <a:r>
              <a:rPr lang="en-US" altLang="ko-KR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광진구</a:t>
            </a:r>
            <a:r>
              <a:rPr lang="en-US" altLang="ko-KR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마포구의 데이터가 누락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되어 있어 </a:t>
            </a: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전체를 비교하지 못하였다는 한계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가집니다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l"/>
            <a:endParaRPr lang="en-US" altLang="ko-KR" sz="1200" b="0" i="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상권 분석을 할 때 고려하는 요소인 </a:t>
            </a: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임대료를 함께 분석하지 못하였다는 한계점이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있습니다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l"/>
            <a:endParaRPr lang="en-US" altLang="ko-KR" sz="1200" b="0" i="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마지막으로 배달 데이터의 기간이 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월부터 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월까지 제공됨에 따라 </a:t>
            </a: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코로나</a:t>
            </a:r>
            <a:r>
              <a:rPr lang="en-US" altLang="ko-KR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 </a:t>
            </a: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이후의 전체 기간 변화를 살펴보지 못했다는 한계점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가집니다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9A4CE45-5678-4607-83AD-5DD8460B2793}"/>
              </a:ext>
            </a:extLst>
          </p:cNvPr>
          <p:cNvGrpSpPr/>
          <p:nvPr/>
        </p:nvGrpSpPr>
        <p:grpSpPr>
          <a:xfrm>
            <a:off x="1010517" y="2424900"/>
            <a:ext cx="4346956" cy="338554"/>
            <a:chOff x="774914" y="2602409"/>
            <a:chExt cx="4346956" cy="33855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236822-AF66-4771-B2CC-C7F912286C5C}"/>
                </a:ext>
              </a:extLst>
            </p:cNvPr>
            <p:cNvSpPr txBox="1"/>
            <p:nvPr/>
          </p:nvSpPr>
          <p:spPr>
            <a:xfrm>
              <a:off x="774914" y="2602409"/>
              <a:ext cx="434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기대효과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33" name="직선 연결선[R] 12">
              <a:extLst>
                <a:ext uri="{FF2B5EF4-FFF2-40B4-BE49-F238E27FC236}">
                  <a16:creationId xmlns:a16="http://schemas.microsoft.com/office/drawing/2014/main" id="{10316280-646F-4405-9EBD-63FA0E2FCD11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89" y="2940963"/>
              <a:ext cx="2037806" cy="0"/>
            </a:xfrm>
            <a:prstGeom prst="line">
              <a:avLst/>
            </a:prstGeom>
            <a:ln w="34925">
              <a:solidFill>
                <a:srgbClr val="00B3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E634101-D01A-4375-9DA7-A1E1200E8D0E}"/>
              </a:ext>
            </a:extLst>
          </p:cNvPr>
          <p:cNvGrpSpPr/>
          <p:nvPr/>
        </p:nvGrpSpPr>
        <p:grpSpPr>
          <a:xfrm>
            <a:off x="6902281" y="2424900"/>
            <a:ext cx="4346956" cy="338554"/>
            <a:chOff x="774914" y="2602409"/>
            <a:chExt cx="4346956" cy="33855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734C0AA-6AF1-4A2E-89C3-C4BD73336EA2}"/>
                </a:ext>
              </a:extLst>
            </p:cNvPr>
            <p:cNvSpPr txBox="1"/>
            <p:nvPr/>
          </p:nvSpPr>
          <p:spPr>
            <a:xfrm>
              <a:off x="774914" y="2602409"/>
              <a:ext cx="434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한계점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36" name="직선 연결선[R] 12">
              <a:extLst>
                <a:ext uri="{FF2B5EF4-FFF2-40B4-BE49-F238E27FC236}">
                  <a16:creationId xmlns:a16="http://schemas.microsoft.com/office/drawing/2014/main" id="{F4E17389-1106-4787-A147-0E647CFC7267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89" y="2940963"/>
              <a:ext cx="2037806" cy="0"/>
            </a:xfrm>
            <a:prstGeom prst="line">
              <a:avLst/>
            </a:prstGeom>
            <a:ln w="34925">
              <a:solidFill>
                <a:srgbClr val="00B3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6BC49BA-2F3F-4315-8360-6D07B22A6683}"/>
              </a:ext>
            </a:extLst>
          </p:cNvPr>
          <p:cNvGrpSpPr/>
          <p:nvPr/>
        </p:nvGrpSpPr>
        <p:grpSpPr>
          <a:xfrm>
            <a:off x="5357473" y="447746"/>
            <a:ext cx="1477052" cy="111876"/>
            <a:chOff x="5260153" y="562568"/>
            <a:chExt cx="1661941" cy="12588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4043040-DCB9-4001-8EDA-27E3640E789A}"/>
                </a:ext>
              </a:extLst>
            </p:cNvPr>
            <p:cNvSpPr/>
            <p:nvPr/>
          </p:nvSpPr>
          <p:spPr>
            <a:xfrm>
              <a:off x="5260153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1DD7064-2797-4924-9A9B-5BFA9CC79705}"/>
                </a:ext>
              </a:extLst>
            </p:cNvPr>
            <p:cNvSpPr/>
            <p:nvPr/>
          </p:nvSpPr>
          <p:spPr>
            <a:xfrm>
              <a:off x="6796215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6277E59-9C1E-455A-A07C-82B80B317DAD}"/>
                </a:ext>
              </a:extLst>
            </p:cNvPr>
            <p:cNvSpPr/>
            <p:nvPr/>
          </p:nvSpPr>
          <p:spPr>
            <a:xfrm>
              <a:off x="6284195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BB005DA-80BF-47D4-B83F-7C9FF7A847D9}"/>
                </a:ext>
              </a:extLst>
            </p:cNvPr>
            <p:cNvSpPr/>
            <p:nvPr/>
          </p:nvSpPr>
          <p:spPr>
            <a:xfrm>
              <a:off x="577217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9735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6F7D65-92D1-407B-A2B4-439EEE9E6E84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38705-9F51-884C-BAC9-9F5A73ECCB9C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마무리하며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1D9CCE-E16F-974B-B652-CA0796C9B562}"/>
              </a:ext>
            </a:extLst>
          </p:cNvPr>
          <p:cNvSpPr txBox="1"/>
          <p:nvPr/>
        </p:nvSpPr>
        <p:spPr>
          <a:xfrm>
            <a:off x="442914" y="1719294"/>
            <a:ext cx="1130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 문헌</a:t>
            </a:r>
            <a:endParaRPr kumimoji="1" lang="en-US" altLang="ko-KR" sz="2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3A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AB7C02C-64CD-47F8-BE31-89D4DE6C0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4B91766-135A-46E2-A594-BFE572087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2DABCA-60F7-4BFB-AB20-16D81F3E41C2}"/>
              </a:ext>
            </a:extLst>
          </p:cNvPr>
          <p:cNvSpPr txBox="1"/>
          <p:nvPr/>
        </p:nvSpPr>
        <p:spPr>
          <a:xfrm>
            <a:off x="908904" y="2696534"/>
            <a:ext cx="1037419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buFont typeface="+mj-lt"/>
              <a:buAutoNum type="alphaLcPeriod"/>
            </a:pPr>
            <a:r>
              <a:rPr lang="ko-KR" altLang="en-US" sz="1200" b="0" i="1" dirty="0" err="1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한국농수산식품유통공사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외식업체 마케팅 트렌드 조사</a:t>
            </a:r>
            <a:r>
              <a:rPr lang="ko-KR" altLang="en-US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(2020</a:t>
            </a:r>
            <a:r>
              <a:rPr lang="ko-KR" altLang="en-US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r>
              <a:rPr lang="ko-KR" altLang="en-US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.)</a:t>
            </a:r>
          </a:p>
          <a:p>
            <a:pPr marL="228600" indent="-228600" algn="l">
              <a:buFont typeface="+mj-lt"/>
              <a:buAutoNum type="alphaLcPeriod"/>
            </a:pPr>
            <a:r>
              <a:rPr lang="ko-KR" altLang="en-US" sz="1200" b="0" i="1" dirty="0" err="1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오픈서베이</a:t>
            </a:r>
            <a:r>
              <a:rPr lang="ko-KR" altLang="en-US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 서비스 트렌드 리포트 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</a:t>
            </a:r>
          </a:p>
          <a:p>
            <a:pPr marL="228600" indent="-228600" algn="l">
              <a:buFont typeface="+mj-lt"/>
              <a:buAutoNum type="alphaLcPeriod"/>
            </a:pPr>
            <a:r>
              <a:rPr lang="ko-KR" altLang="en-US" sz="1200" b="0" i="1" dirty="0" err="1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오픈서베이</a:t>
            </a:r>
            <a:r>
              <a:rPr lang="ko-KR" altLang="en-US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 서비스 트렌드 리포트 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</a:t>
            </a:r>
          </a:p>
          <a:p>
            <a:pPr marL="228600" indent="-228600" algn="l">
              <a:buFont typeface="+mj-lt"/>
              <a:buAutoNum type="alphaLcPeriod"/>
            </a:pPr>
            <a:r>
              <a:rPr kumimoji="1" lang="ko-KR" altLang="en-US" sz="12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신한카드</a:t>
            </a:r>
            <a:r>
              <a:rPr kumimoji="1" lang="en-US" altLang="ko-KR" sz="12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 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국내외 외식 트렌드 조사</a:t>
            </a:r>
            <a:endParaRPr lang="en-US" altLang="ko-KR" sz="1200" b="1" i="1" dirty="0">
              <a:ln>
                <a:solidFill>
                  <a:srgbClr val="F2F0F0">
                    <a:alpha val="0"/>
                  </a:srgbClr>
                </a:solidFill>
              </a:ln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Font typeface="+mj-lt"/>
              <a:buAutoNum type="alphaLcPeriod"/>
            </a:pPr>
            <a:r>
              <a:rPr lang="ko-KR" altLang="en-US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이정민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김동준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and </a:t>
            </a:r>
            <a:r>
              <a:rPr lang="ko-KR" altLang="en-US" sz="1200" b="0" i="1" dirty="0" err="1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아승일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"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상업시설 업종별 밀도가 음식점 폐업에 미치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영향 분석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 </a:t>
            </a:r>
            <a:r>
              <a:rPr lang="ko-KR" altLang="en-US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국토계획 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56.1 (2021).</a:t>
            </a:r>
          </a:p>
          <a:p>
            <a:pPr marL="228600" indent="-228600" algn="l">
              <a:buFont typeface="+mj-lt"/>
              <a:buAutoNum type="alphaLcPeriod"/>
            </a:pPr>
            <a:r>
              <a:rPr lang="ko-KR" altLang="en-US" sz="1200" b="0" i="1" dirty="0" err="1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뉴시스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“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코로나에 배달음식시장 호황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 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작년 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 달해”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2021.02.22., 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https://newsis.com/view/?id=NISX20210222_0001347095</a:t>
            </a:r>
            <a:endParaRPr lang="ko-KR" altLang="en-US" sz="1200" b="0" i="1" dirty="0">
              <a:ln>
                <a:solidFill>
                  <a:srgbClr val="F2F0F0">
                    <a:alpha val="0"/>
                  </a:srgbClr>
                </a:solidFill>
              </a:ln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 algn="l">
              <a:buFont typeface="+mj-lt"/>
              <a:buAutoNum type="alphaLcPeriod"/>
            </a:pPr>
            <a:r>
              <a:rPr lang="ko-KR" altLang="en-US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조선일보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“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밀려드는 동네배달 주문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 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올해 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1~2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서울 식당 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1350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곳 개업</a:t>
            </a:r>
            <a:r>
              <a:rPr lang="ko-KR" altLang="en-US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성유진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2021.04.07., 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https://www.chosun.com/economy/market_trend/2021/04/07/6UODGKNDGNGMXLYXBBJ6S76YSY/</a:t>
            </a:r>
            <a:endParaRPr lang="ko-KR" altLang="en-US" sz="1200" b="0" i="1" dirty="0">
              <a:ln>
                <a:solidFill>
                  <a:srgbClr val="F2F0F0">
                    <a:alpha val="0"/>
                  </a:srgbClr>
                </a:solidFill>
              </a:ln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 algn="l">
              <a:buFont typeface="+mj-lt"/>
              <a:buAutoNum type="alphaLcPeriod"/>
            </a:pPr>
            <a:r>
              <a:rPr lang="ko-KR" altLang="en-US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국민일보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“</a:t>
            </a:r>
            <a:r>
              <a:rPr lang="ko-KR" altLang="en-US" sz="1200" b="1" i="1" dirty="0" err="1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배달앱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‘</a:t>
            </a:r>
            <a:r>
              <a:rPr lang="ko-KR" altLang="en-US" sz="1200" b="1" i="1" dirty="0" err="1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단건경쟁’에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라이더 기근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 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저녁장사 접는 식당들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최현규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2021.08.11., 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http://news.kmib.co.kr/article/view.asp?arcid=0924204404&amp;code=11151400&amp;cp=nv</a:t>
            </a:r>
            <a:endParaRPr lang="ko-KR" altLang="en-US" sz="1200" b="0" i="1" dirty="0">
              <a:ln>
                <a:solidFill>
                  <a:srgbClr val="F2F0F0">
                    <a:alpha val="0"/>
                  </a:srgbClr>
                </a:solidFill>
              </a:ln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 algn="l">
              <a:buFont typeface="+mj-lt"/>
              <a:buAutoNum type="alphaLcPeriod"/>
            </a:pPr>
            <a:r>
              <a:rPr lang="ko-KR" altLang="en-US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동아일보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"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가구 절반 이상이 단독주택 거주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 </a:t>
            </a:r>
            <a:r>
              <a:rPr lang="ko-KR" altLang="en-US" sz="1200" b="1" i="1" dirty="0" err="1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알고보니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‘</a:t>
            </a:r>
            <a:r>
              <a:rPr lang="ko-KR" altLang="en-US" sz="1200" b="1" i="1" dirty="0" err="1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원룸’도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단독주택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", </a:t>
            </a:r>
            <a:r>
              <a:rPr lang="ko-KR" altLang="en-US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박해식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2016.09.17., 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https://www.donga.com/news/Economy/article/all/20160917/80313267/2</a:t>
            </a:r>
            <a:endParaRPr lang="ko-KR" altLang="en-US" sz="1200" b="0" i="1" dirty="0">
              <a:ln>
                <a:solidFill>
                  <a:srgbClr val="F2F0F0">
                    <a:alpha val="0"/>
                  </a:srgbClr>
                </a:solidFill>
              </a:ln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 algn="l">
              <a:buFont typeface="+mj-lt"/>
              <a:buAutoNum type="alphaLcPeriod"/>
            </a:pPr>
            <a:r>
              <a:rPr lang="ko-KR" altLang="en-US" sz="1200" b="0" i="1" dirty="0" err="1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한겨례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“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1988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이후 처음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인구 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200" b="1" i="1" dirty="0" err="1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천만명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밑으로 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991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0" i="1" dirty="0" err="1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김양진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2021.03.03., 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https://www.hani.co.kr/arti/area/capital/985179.html</a:t>
            </a:r>
            <a:endParaRPr lang="en-US" altLang="ko-KR" sz="1200" b="0" i="1" dirty="0">
              <a:ln>
                <a:solidFill>
                  <a:srgbClr val="F2F0F0">
                    <a:alpha val="0"/>
                  </a:srgbClr>
                </a:solidFill>
              </a:ln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Font typeface="+mj-lt"/>
              <a:buAutoNum type="alphaLcPeriod"/>
            </a:pPr>
            <a:r>
              <a:rPr lang="ko-KR" altLang="en-US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매일경제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”’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피자 배달 안됩니다’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배달폭주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라이더 부족에 배달 거부까지”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0" i="1" dirty="0" err="1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심희진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2020.09.06, https://www.mk.co.kr/news/business/view/2020/09/919193/</a:t>
            </a:r>
          </a:p>
          <a:p>
            <a:pPr marL="228600" indent="-228600" algn="l">
              <a:buFont typeface="+mj-lt"/>
              <a:buAutoNum type="alphaLcPeriod"/>
            </a:pP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UPI</a:t>
            </a:r>
            <a:r>
              <a:rPr lang="ko-KR" altLang="en-US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뉴스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배달원들은 왜 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피자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싫어할까 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갈등의 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피자 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배달’”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0" i="1" dirty="0" err="1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황두현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2020.09.07, 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https://www.upinews.kr/newsView/upi202009070095</a:t>
            </a:r>
            <a:endParaRPr lang="en-US" altLang="ko-KR" sz="1200" b="0" i="1" dirty="0">
              <a:ln>
                <a:solidFill>
                  <a:srgbClr val="F2F0F0">
                    <a:alpha val="0"/>
                  </a:srgbClr>
                </a:solidFill>
              </a:ln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 algn="l">
              <a:buFont typeface="+mj-lt"/>
              <a:buAutoNum type="alphaLcPeriod"/>
            </a:pPr>
            <a:r>
              <a:rPr lang="ko-KR" altLang="en-US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시사저널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“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개월마다 판도 바뀌는 창업세계에서 생존 방법은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?”, </a:t>
            </a:r>
            <a:r>
              <a:rPr lang="ko-KR" altLang="en-US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김상훈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2021.05.20., </a:t>
            </a:r>
            <a:r>
              <a:rPr lang="en-US" altLang="ko-KR" sz="1200" b="0" i="1" dirty="0">
                <a:ln>
                  <a:solidFill>
                    <a:srgbClr val="F2F0F0">
                      <a:alpha val="0"/>
                    </a:srgbClr>
                  </a:solidFill>
                </a:ln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https://www.sisajournal.com/news/articleView.html?idxno=216928</a:t>
            </a:r>
            <a:endParaRPr lang="en-US" altLang="ko-KR" sz="1200" b="0" i="1" dirty="0">
              <a:ln>
                <a:solidFill>
                  <a:srgbClr val="F2F0F0">
                    <a:alpha val="0"/>
                  </a:srgbClr>
                </a:solidFill>
              </a:ln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Font typeface="+mj-lt"/>
              <a:buAutoNum type="alphaLcPeriod"/>
            </a:pPr>
            <a:r>
              <a:rPr lang="ko-KR" altLang="en-US" sz="12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서울경제</a:t>
            </a:r>
            <a:r>
              <a:rPr lang="en-US" altLang="ko-KR" sz="12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TV, "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 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가구 가장 많은 곳 관악구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강서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송파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강남 순</a:t>
            </a:r>
            <a:r>
              <a:rPr lang="en-US" altLang="ko-KR" sz="1200" b="1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",</a:t>
            </a:r>
            <a:r>
              <a:rPr lang="en-US" altLang="ko-KR" sz="12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i="1" dirty="0" err="1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정창신</a:t>
            </a:r>
            <a:r>
              <a:rPr lang="en-US" altLang="ko-KR" sz="12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2019.06.11., https://www.sentv.co.kr/news/view/554992</a:t>
            </a:r>
            <a:endParaRPr lang="ko-KR" altLang="en-US" sz="1200" b="0" i="1" dirty="0">
              <a:ln>
                <a:solidFill>
                  <a:srgbClr val="F2F0F0">
                    <a:alpha val="0"/>
                  </a:srgbClr>
                </a:solidFill>
              </a:ln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D1DF8B-4577-4002-971B-12ECD6D8B823}"/>
              </a:ext>
            </a:extLst>
          </p:cNvPr>
          <p:cNvGrpSpPr/>
          <p:nvPr/>
        </p:nvGrpSpPr>
        <p:grpSpPr>
          <a:xfrm>
            <a:off x="5357473" y="447746"/>
            <a:ext cx="1477052" cy="111876"/>
            <a:chOff x="5260153" y="562568"/>
            <a:chExt cx="1661941" cy="12588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23632C-42E0-48EE-82C7-DC70A87F2BE3}"/>
                </a:ext>
              </a:extLst>
            </p:cNvPr>
            <p:cNvSpPr/>
            <p:nvPr/>
          </p:nvSpPr>
          <p:spPr>
            <a:xfrm>
              <a:off x="5260153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16D634D-FF14-4583-A22B-9A3AE1103042}"/>
                </a:ext>
              </a:extLst>
            </p:cNvPr>
            <p:cNvSpPr/>
            <p:nvPr/>
          </p:nvSpPr>
          <p:spPr>
            <a:xfrm>
              <a:off x="6796215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0D7F9B4-6EDF-4E5B-8D51-E16B51CD18B8}"/>
                </a:ext>
              </a:extLst>
            </p:cNvPr>
            <p:cNvSpPr/>
            <p:nvPr/>
          </p:nvSpPr>
          <p:spPr>
            <a:xfrm>
              <a:off x="6284195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27022AB-E137-4302-9517-5897D0A88FAE}"/>
                </a:ext>
              </a:extLst>
            </p:cNvPr>
            <p:cNvSpPr/>
            <p:nvPr/>
          </p:nvSpPr>
          <p:spPr>
            <a:xfrm>
              <a:off x="577217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6467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실외, 하늘, 남자, 사람이(가) 표시된 사진&#10;&#10;자동 생성된 설명">
            <a:extLst>
              <a:ext uri="{FF2B5EF4-FFF2-40B4-BE49-F238E27FC236}">
                <a16:creationId xmlns:a16="http://schemas.microsoft.com/office/drawing/2014/main" id="{DEDAC211-44BB-40A2-B302-C264FA38A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10" r="97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88260E-B4EC-48D6-8BD1-0BF1F229C0D2}"/>
              </a:ext>
            </a:extLst>
          </p:cNvPr>
          <p:cNvSpPr/>
          <p:nvPr/>
        </p:nvSpPr>
        <p:spPr>
          <a:xfrm>
            <a:off x="-8080" y="0"/>
            <a:ext cx="1220008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6398AE-913A-4305-A4A7-B45C658CC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3397" y="5929197"/>
            <a:ext cx="360000" cy="295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F73B1E-CCA9-44C8-A129-DB1EB2E1F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836" y="5896797"/>
            <a:ext cx="360000" cy="3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A9F45A-54CF-4894-BB1E-4BCF352B9FAD}"/>
              </a:ext>
            </a:extLst>
          </p:cNvPr>
          <p:cNvSpPr txBox="1"/>
          <p:nvPr/>
        </p:nvSpPr>
        <p:spPr>
          <a:xfrm>
            <a:off x="9955500" y="5815187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 삼각관계</a:t>
            </a:r>
            <a:endParaRPr kumimoji="1"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72847-C2CB-4FB7-8709-2F7CDF006722}"/>
              </a:ext>
            </a:extLst>
          </p:cNvPr>
          <p:cNvSpPr txBox="1"/>
          <p:nvPr/>
        </p:nvSpPr>
        <p:spPr>
          <a:xfrm>
            <a:off x="959203" y="796510"/>
            <a:ext cx="102574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지치고 힘든 코로나 시대</a:t>
            </a:r>
            <a:r>
              <a:rPr kumimoji="1" lang="en-US" altLang="ko-KR" sz="36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</a:p>
          <a:p>
            <a:r>
              <a:rPr kumimoji="1" lang="ko-KR" altLang="en-US" sz="36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통신 빅데이터 플랫폼을 활용한</a:t>
            </a:r>
            <a:endParaRPr kumimoji="1" lang="en-US" altLang="ko-KR" sz="36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00B3A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36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배달 상권 분석 시스템</a:t>
            </a:r>
            <a:r>
              <a:rPr kumimoji="1" lang="en-US" altLang="ko-KR" sz="36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‘</a:t>
            </a:r>
            <a:r>
              <a:rPr kumimoji="1" lang="ko-KR" altLang="en-US" sz="36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트라이앵글 모델</a:t>
            </a:r>
            <a:r>
              <a:rPr kumimoji="1" lang="en-US" altLang="ko-KR" sz="36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kumimoji="1" lang="ko-KR" altLang="en-US" sz="36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</a:t>
            </a:r>
            <a:endParaRPr kumimoji="1" lang="en-US" altLang="ko-KR" sz="36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00B3A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36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더 많은 자영업자분들의</a:t>
            </a:r>
            <a:endParaRPr kumimoji="1" lang="en-US" altLang="ko-KR" sz="36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00B3A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36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어깨의 짐을 덜어드릴 수 있으면 좋겠습니다</a:t>
            </a:r>
            <a:r>
              <a:rPr kumimoji="1" lang="en-US" altLang="ko-KR" sz="36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endParaRPr kumimoji="1" lang="en-US" altLang="ko-KR" sz="36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00B3A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36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읽어 주셔서 감사합니다</a:t>
            </a:r>
            <a:r>
              <a:rPr kumimoji="1" lang="en-US" altLang="ko-KR" sz="36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kumimoji="1" lang="ko-KR" altLang="en-US" sz="3600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00B3A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F80035-E01F-4D59-8273-9F95EAD1337D}"/>
              </a:ext>
            </a:extLst>
          </p:cNvPr>
          <p:cNvSpPr txBox="1"/>
          <p:nvPr/>
        </p:nvSpPr>
        <p:spPr>
          <a:xfrm>
            <a:off x="9637221" y="84521"/>
            <a:ext cx="25547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i="1" dirty="0"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Image by Sasin </a:t>
            </a:r>
            <a:r>
              <a:rPr lang="en-US" altLang="ko-KR" sz="1050" i="1" dirty="0" err="1"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Tipchai</a:t>
            </a:r>
            <a:r>
              <a:rPr lang="en-US" altLang="ko-KR" sz="1050" i="1" dirty="0"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from </a:t>
            </a:r>
            <a:r>
              <a:rPr lang="en-US" altLang="ko-KR" sz="1050" i="1" dirty="0" err="1"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Pixabay</a:t>
            </a:r>
            <a:r>
              <a:rPr lang="en-US" altLang="ko-KR" sz="1050" i="1" dirty="0"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50" i="1" dirty="0">
              <a:solidFill>
                <a:srgbClr val="494C5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595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3062FE-A453-454F-9619-AFC1B1ABEC50}"/>
              </a:ext>
            </a:extLst>
          </p:cNvPr>
          <p:cNvSpPr txBox="1"/>
          <p:nvPr/>
        </p:nvSpPr>
        <p:spPr>
          <a:xfrm>
            <a:off x="1733348" y="817785"/>
            <a:ext cx="193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 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542A0-FEEC-463B-857B-5BD05EC74880}"/>
              </a:ext>
            </a:extLst>
          </p:cNvPr>
          <p:cNvSpPr txBox="1"/>
          <p:nvPr/>
        </p:nvSpPr>
        <p:spPr>
          <a:xfrm>
            <a:off x="1733347" y="1914910"/>
            <a:ext cx="95885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코로나의 역설</a:t>
            </a:r>
            <a:endParaRPr kumimoji="1"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변화하는 요식업시장</a:t>
            </a:r>
            <a:endParaRPr kumimoji="1"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성장하는 배달산업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D49E617-C8CC-468E-9FBF-EC235EF1D391}"/>
              </a:ext>
            </a:extLst>
          </p:cNvPr>
          <p:cNvCxnSpPr>
            <a:cxnSpLocks/>
          </p:cNvCxnSpPr>
          <p:nvPr/>
        </p:nvCxnSpPr>
        <p:spPr>
          <a:xfrm>
            <a:off x="3668684" y="1119449"/>
            <a:ext cx="6478616" cy="0"/>
          </a:xfrm>
          <a:prstGeom prst="line">
            <a:avLst/>
          </a:prstGeom>
          <a:ln w="38100">
            <a:solidFill>
              <a:srgbClr val="00B3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70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6498CE75-3186-4574-9E98-939BA6C91BD7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6CDD1-2558-F143-B078-E357B9375BF5}"/>
              </a:ext>
            </a:extLst>
          </p:cNvPr>
          <p:cNvSpPr txBox="1"/>
          <p:nvPr/>
        </p:nvSpPr>
        <p:spPr>
          <a:xfrm>
            <a:off x="4538887" y="3106949"/>
            <a:ext cx="7048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행정안전부에서 제공한 인허가데이터를 분석한 결과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애프터 코로나 기간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(2020.01 ~ 2021.07)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이전 기간의 창업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 점포 수 추이를 살펴보면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창업은 증가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하고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폐업은 감소했습니다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kumimoji="1" lang="en-US" altLang="ko-KR" sz="1200" b="1" dirty="0">
              <a:ln>
                <a:solidFill>
                  <a:srgbClr val="F2F0F0">
                    <a:alpha val="0"/>
                  </a:srgb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코로나의 여파로 인해 창업이 줄고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폐업은 늘었을 것이라 추측했지만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오히려 데이터는 반대로 나타났습니다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4580013-C98A-44FE-9B91-8D0688E13768}"/>
              </a:ext>
            </a:extLst>
          </p:cNvPr>
          <p:cNvGrpSpPr/>
          <p:nvPr/>
        </p:nvGrpSpPr>
        <p:grpSpPr>
          <a:xfrm>
            <a:off x="5885613" y="2654485"/>
            <a:ext cx="4346956" cy="338554"/>
            <a:chOff x="1069424" y="2628470"/>
            <a:chExt cx="4346956" cy="338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988395C-A86A-7545-BACF-F482577618C0}"/>
                </a:ext>
              </a:extLst>
            </p:cNvPr>
            <p:cNvSpPr txBox="1"/>
            <p:nvPr/>
          </p:nvSpPr>
          <p:spPr>
            <a:xfrm>
              <a:off x="1069424" y="2628470"/>
              <a:ext cx="434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전국 기간별 창업</a:t>
              </a:r>
              <a:r>
                <a:rPr kumimoji="1"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kumimoji="1"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폐업 인허가 점포 수 추이</a:t>
              </a:r>
              <a:endParaRPr kumimoji="1"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6E9CF712-2388-BC40-8A23-DCD67E5282AA}"/>
                </a:ext>
              </a:extLst>
            </p:cNvPr>
            <p:cNvCxnSpPr>
              <a:cxnSpLocks/>
            </p:cNvCxnSpPr>
            <p:nvPr/>
          </p:nvCxnSpPr>
          <p:spPr>
            <a:xfrm>
              <a:off x="2223999" y="2967024"/>
              <a:ext cx="2037806" cy="0"/>
            </a:xfrm>
            <a:prstGeom prst="line">
              <a:avLst/>
            </a:prstGeom>
            <a:ln w="34925">
              <a:solidFill>
                <a:srgbClr val="00B3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7C989C2-A835-5844-B382-538C302C86C7}"/>
              </a:ext>
            </a:extLst>
          </p:cNvPr>
          <p:cNvSpPr txBox="1"/>
          <p:nvPr/>
        </p:nvSpPr>
        <p:spPr>
          <a:xfrm>
            <a:off x="442913" y="1279561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코로나의 역설</a:t>
            </a:r>
            <a:endParaRPr kumimoji="1"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1D9CCE-E16F-974B-B652-CA0796C9B562}"/>
              </a:ext>
            </a:extLst>
          </p:cNvPr>
          <p:cNvSpPr txBox="1"/>
          <p:nvPr/>
        </p:nvSpPr>
        <p:spPr>
          <a:xfrm>
            <a:off x="442914" y="1719294"/>
            <a:ext cx="1130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오히려 </a:t>
            </a:r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창업이 늘고</a:t>
            </a:r>
            <a:r>
              <a:rPr kumimoji="1" lang="en-US" altLang="ko-KR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폐업이 줄었다</a:t>
            </a:r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</a:t>
            </a:r>
            <a:r>
              <a:rPr kumimoji="1" lang="en-US" altLang="ko-KR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807FF8-707D-494B-AAEA-2078111850BC}"/>
              </a:ext>
            </a:extLst>
          </p:cNvPr>
          <p:cNvGrpSpPr/>
          <p:nvPr/>
        </p:nvGrpSpPr>
        <p:grpSpPr>
          <a:xfrm>
            <a:off x="5357473" y="447746"/>
            <a:ext cx="1477053" cy="111876"/>
            <a:chOff x="5260153" y="562568"/>
            <a:chExt cx="1661942" cy="12588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4039E1E-5C92-9646-8EA9-D61EDC503541}"/>
                </a:ext>
              </a:extLst>
            </p:cNvPr>
            <p:cNvSpPr/>
            <p:nvPr/>
          </p:nvSpPr>
          <p:spPr>
            <a:xfrm>
              <a:off x="5260153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2C45C1D-B93C-5F4D-A65B-9890990F4BA3}"/>
                </a:ext>
              </a:extLst>
            </p:cNvPr>
            <p:cNvSpPr/>
            <p:nvPr/>
          </p:nvSpPr>
          <p:spPr>
            <a:xfrm>
              <a:off x="5772174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334963D-3060-A049-B654-3AB8C3FB838F}"/>
                </a:ext>
              </a:extLst>
            </p:cNvPr>
            <p:cNvSpPr/>
            <p:nvPr/>
          </p:nvSpPr>
          <p:spPr>
            <a:xfrm>
              <a:off x="6284194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110D405-DAC8-4341-8799-56A4F852BA55}"/>
                </a:ext>
              </a:extLst>
            </p:cNvPr>
            <p:cNvSpPr/>
            <p:nvPr/>
          </p:nvSpPr>
          <p:spPr>
            <a:xfrm>
              <a:off x="679621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2DD3CDE-4CB8-4DF1-A2E6-F49A8C696B32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문제정의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4447FB-AC22-419E-884D-D9486BA85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0B2E0BC-C104-42F6-8510-325C4B145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DA0729A-11B9-41EE-8A5E-3CA731F1BEA0}"/>
              </a:ext>
            </a:extLst>
          </p:cNvPr>
          <p:cNvSpPr txBox="1"/>
          <p:nvPr/>
        </p:nvSpPr>
        <p:spPr>
          <a:xfrm>
            <a:off x="4538887" y="5152927"/>
            <a:ext cx="6991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서울시는 특히나 이러한 경향이 더욱 두드러집니다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애프터 코로나 기간의 창업 점포 수 증가 추이는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전국 추이보다 더 가파르게 상승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합니다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 폐업 점포 수 감소 추이는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전국 추이보다 더 급격히 꺾이며 감소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합니다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이렇게 코로나로 인해 오히려 창업이 늘고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폐업이 줄어든 이유는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요식업 시장이 변화하고 있기 때문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58775EC-80C9-4C7C-8C72-6B1D59D569A7}"/>
              </a:ext>
            </a:extLst>
          </p:cNvPr>
          <p:cNvGrpSpPr/>
          <p:nvPr/>
        </p:nvGrpSpPr>
        <p:grpSpPr>
          <a:xfrm>
            <a:off x="5885613" y="4707435"/>
            <a:ext cx="4346956" cy="338554"/>
            <a:chOff x="1069424" y="2628470"/>
            <a:chExt cx="4346956" cy="33855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DEFF369-366C-4B80-BCD6-B7A7C865CDA6}"/>
                </a:ext>
              </a:extLst>
            </p:cNvPr>
            <p:cNvSpPr txBox="1"/>
            <p:nvPr/>
          </p:nvSpPr>
          <p:spPr>
            <a:xfrm>
              <a:off x="1069424" y="2628470"/>
              <a:ext cx="434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기간별 창업</a:t>
              </a:r>
              <a:r>
                <a:rPr kumimoji="1"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kumimoji="1"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폐업 인허가 점포 수 추이</a:t>
              </a:r>
              <a:endParaRPr kumimoji="1"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37" name="직선 연결선[R] 12">
              <a:extLst>
                <a:ext uri="{FF2B5EF4-FFF2-40B4-BE49-F238E27FC236}">
                  <a16:creationId xmlns:a16="http://schemas.microsoft.com/office/drawing/2014/main" id="{A42C87E4-4FE8-4250-9438-9518273942C8}"/>
                </a:ext>
              </a:extLst>
            </p:cNvPr>
            <p:cNvCxnSpPr>
              <a:cxnSpLocks/>
            </p:cNvCxnSpPr>
            <p:nvPr/>
          </p:nvCxnSpPr>
          <p:spPr>
            <a:xfrm>
              <a:off x="2223999" y="2967024"/>
              <a:ext cx="2037806" cy="0"/>
            </a:xfrm>
            <a:prstGeom prst="line">
              <a:avLst/>
            </a:prstGeom>
            <a:ln w="34925">
              <a:solidFill>
                <a:srgbClr val="00B3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76E64A-1FEE-423F-BE3D-C605D3F7F98F}"/>
              </a:ext>
            </a:extLst>
          </p:cNvPr>
          <p:cNvGrpSpPr/>
          <p:nvPr/>
        </p:nvGrpSpPr>
        <p:grpSpPr>
          <a:xfrm>
            <a:off x="876429" y="2384352"/>
            <a:ext cx="3682273" cy="2032520"/>
            <a:chOff x="1243220" y="2384352"/>
            <a:chExt cx="3682273" cy="203252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896A9AB-373A-4C9C-9CDB-9C429B518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31" b="-1"/>
            <a:stretch/>
          </p:blipFill>
          <p:spPr>
            <a:xfrm>
              <a:off x="1243220" y="2603500"/>
              <a:ext cx="3020684" cy="181337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DFF1D2-B884-4E40-9357-92525E59A7EA}"/>
                </a:ext>
              </a:extLst>
            </p:cNvPr>
            <p:cNvSpPr txBox="1"/>
            <p:nvPr/>
          </p:nvSpPr>
          <p:spPr>
            <a:xfrm>
              <a:off x="1592529" y="2384352"/>
              <a:ext cx="33329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전국 기간별 </a:t>
              </a:r>
              <a:r>
                <a:rPr kumimoji="1" lang="ko-KR" altLang="en-US" sz="10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창폐업</a:t>
              </a:r>
              <a:r>
                <a:rPr kumimoji="1"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kumimoji="1" lang="ko-KR" altLang="en-US" sz="10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점포수</a:t>
              </a:r>
              <a:r>
                <a:rPr kumimoji="1"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추이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행정안전부 인허가 데이터 자체 분석</a:t>
              </a:r>
              <a:endParaRPr kumimoji="1" lang="ko-KR" altLang="en-US" sz="1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9C98188-1147-4143-BA72-F022B44DD584}"/>
              </a:ext>
            </a:extLst>
          </p:cNvPr>
          <p:cNvGrpSpPr/>
          <p:nvPr/>
        </p:nvGrpSpPr>
        <p:grpSpPr>
          <a:xfrm>
            <a:off x="855023" y="4421323"/>
            <a:ext cx="3689252" cy="2114577"/>
            <a:chOff x="1221814" y="4421323"/>
            <a:chExt cx="3689252" cy="211457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20B5E4E-086E-43C2-B7A4-F1F5C0571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23" t="7281" r="2354" b="-3173"/>
            <a:stretch/>
          </p:blipFill>
          <p:spPr>
            <a:xfrm>
              <a:off x="1221814" y="4667544"/>
              <a:ext cx="2936005" cy="186835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05514C-09F6-4A46-A6C4-F1661A131BCE}"/>
                </a:ext>
              </a:extLst>
            </p:cNvPr>
            <p:cNvSpPr txBox="1"/>
            <p:nvPr/>
          </p:nvSpPr>
          <p:spPr>
            <a:xfrm>
              <a:off x="1592529" y="4421323"/>
              <a:ext cx="33185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서울시 기간별 </a:t>
              </a:r>
              <a:r>
                <a:rPr kumimoji="1" lang="ko-KR" altLang="en-US" sz="10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창폐업</a:t>
              </a:r>
              <a:r>
                <a:rPr kumimoji="1"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kumimoji="1" lang="ko-KR" altLang="en-US" sz="10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점포수</a:t>
              </a:r>
              <a:r>
                <a:rPr kumimoji="1"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추이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행정안전부 인허가 데이터 자체 분석</a:t>
              </a:r>
              <a:endParaRPr kumimoji="1" lang="ko-KR" altLang="en-US" sz="1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561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B2FFE1EE-5988-468F-874A-AC6168CD3B87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38705-9F51-884C-BAC9-9F5A73ECCB9C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문제정의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9079D-9765-E648-ABE3-29DC73A3DAF2}"/>
              </a:ext>
            </a:extLst>
          </p:cNvPr>
          <p:cNvSpPr txBox="1"/>
          <p:nvPr/>
        </p:nvSpPr>
        <p:spPr>
          <a:xfrm>
            <a:off x="6460710" y="3682304"/>
            <a:ext cx="48708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통계청이 발표한 자료에 따르면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음식서비스 거래액은 약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천억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달했으며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이중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모바일 비중은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95%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달했습니다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전년도 대비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178%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성장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수치입니다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이렇듯 코로나 시대에 자영업 생태계를 변화시키는 것은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온라인 시장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코로나 시대에 온라인 시장은 급격히 성장하고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실제로 요식업의 경우 특히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배달의 민족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요기요와 같은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 중개 플랫폼을 고려한 창업이 가속화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되고 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2021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1~2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월의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음식점 창업이 오피스 밀집지나 대학가가 아닌 아파트를 비롯한 주거지가 밀집한 자치구에서 이루어졌다는 것이 이를 증명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합니다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r"/>
            <a:r>
              <a:rPr kumimoji="1" lang="en-US" altLang="ko-KR" sz="10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kumimoji="1" lang="ko-KR" altLang="en-US" sz="10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kumimoji="1" lang="en-US" altLang="ko-KR" sz="10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r>
              <a:rPr kumimoji="1" lang="ko-KR" altLang="en-US" sz="10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조선일보</a:t>
            </a:r>
            <a:r>
              <a:rPr kumimoji="1" lang="en-US" altLang="ko-KR" sz="10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0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밀려드는 동네배달 주문</a:t>
            </a:r>
            <a:r>
              <a:rPr kumimoji="1" lang="en-US" altLang="ko-KR" sz="10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 </a:t>
            </a:r>
            <a:r>
              <a:rPr kumimoji="1" lang="ko-KR" altLang="en-US" sz="10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올해 </a:t>
            </a:r>
            <a:r>
              <a:rPr kumimoji="1" lang="en-US" altLang="ko-KR" sz="10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1~2</a:t>
            </a:r>
            <a:r>
              <a:rPr kumimoji="1" lang="ko-KR" altLang="en-US" sz="10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서울 식당 </a:t>
            </a:r>
            <a:r>
              <a:rPr kumimoji="1" lang="en-US" altLang="ko-KR" sz="10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1350</a:t>
            </a:r>
            <a:r>
              <a:rPr kumimoji="1" lang="ko-KR" altLang="en-US" sz="1000" i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곳 개업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C989C2-A835-5844-B382-538C302C86C7}"/>
              </a:ext>
            </a:extLst>
          </p:cNvPr>
          <p:cNvSpPr txBox="1"/>
          <p:nvPr/>
        </p:nvSpPr>
        <p:spPr>
          <a:xfrm>
            <a:off x="442913" y="1279325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변화하는 요식업시장</a:t>
            </a:r>
            <a:endParaRPr kumimoji="1"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1D9CCE-E16F-974B-B652-CA0796C9B562}"/>
              </a:ext>
            </a:extLst>
          </p:cNvPr>
          <p:cNvSpPr txBox="1"/>
          <p:nvPr/>
        </p:nvSpPr>
        <p:spPr>
          <a:xfrm>
            <a:off x="442914" y="1719294"/>
            <a:ext cx="1130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코로나</a:t>
            </a:r>
            <a:r>
              <a:rPr kumimoji="1" lang="en-US" altLang="ko-KR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19</a:t>
            </a:r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인한 </a:t>
            </a:r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요식업계의 지각변동</a:t>
            </a:r>
            <a:endParaRPr kumimoji="1" lang="en-US" altLang="ko-KR" sz="2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3A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AB7C02C-64CD-47F8-BE31-89D4DE6C0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4B91766-135A-46E2-A594-BFE572087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A1C37B8-EEC2-473E-ADBB-9DFB2542DC5C}"/>
              </a:ext>
            </a:extLst>
          </p:cNvPr>
          <p:cNvGrpSpPr/>
          <p:nvPr/>
        </p:nvGrpSpPr>
        <p:grpSpPr>
          <a:xfrm>
            <a:off x="6722651" y="2957794"/>
            <a:ext cx="4346956" cy="338554"/>
            <a:chOff x="6722651" y="2628470"/>
            <a:chExt cx="4346956" cy="33855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222609-A272-4737-B14D-1CEEBE2A95E3}"/>
                </a:ext>
              </a:extLst>
            </p:cNvPr>
            <p:cNvSpPr txBox="1"/>
            <p:nvPr/>
          </p:nvSpPr>
          <p:spPr>
            <a:xfrm>
              <a:off x="6722651" y="2628470"/>
              <a:ext cx="434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온라인 음식서비스 거래액 및 창업의 폭발적 증가</a:t>
              </a:r>
              <a:endParaRPr kumimoji="1"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30" name="직선 연결선[R] 12">
              <a:extLst>
                <a:ext uri="{FF2B5EF4-FFF2-40B4-BE49-F238E27FC236}">
                  <a16:creationId xmlns:a16="http://schemas.microsoft.com/office/drawing/2014/main" id="{65C8B333-807C-4B46-B86F-BB026AD3FF7B}"/>
                </a:ext>
              </a:extLst>
            </p:cNvPr>
            <p:cNvCxnSpPr>
              <a:cxnSpLocks/>
            </p:cNvCxnSpPr>
            <p:nvPr/>
          </p:nvCxnSpPr>
          <p:spPr>
            <a:xfrm>
              <a:off x="7808598" y="2967024"/>
              <a:ext cx="2037806" cy="0"/>
            </a:xfrm>
            <a:prstGeom prst="line">
              <a:avLst/>
            </a:prstGeom>
            <a:ln w="34925">
              <a:solidFill>
                <a:srgbClr val="00B3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3566644-66D8-4537-A14A-49B720C1395A}"/>
              </a:ext>
            </a:extLst>
          </p:cNvPr>
          <p:cNvGrpSpPr/>
          <p:nvPr/>
        </p:nvGrpSpPr>
        <p:grpSpPr>
          <a:xfrm>
            <a:off x="863297" y="2781669"/>
            <a:ext cx="4894124" cy="3405882"/>
            <a:chOff x="837167" y="2566516"/>
            <a:chExt cx="4894124" cy="340588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5925CF0-AE41-4F97-9F72-03387607292D}"/>
                </a:ext>
              </a:extLst>
            </p:cNvPr>
            <p:cNvGrpSpPr/>
            <p:nvPr/>
          </p:nvGrpSpPr>
          <p:grpSpPr>
            <a:xfrm>
              <a:off x="837167" y="2566516"/>
              <a:ext cx="4894124" cy="3405882"/>
              <a:chOff x="751062" y="2417065"/>
              <a:chExt cx="4894124" cy="340588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920406FC-4299-446C-8F80-78D46E9A1290}"/>
                  </a:ext>
                </a:extLst>
              </p:cNvPr>
              <p:cNvSpPr/>
              <p:nvPr/>
            </p:nvSpPr>
            <p:spPr>
              <a:xfrm>
                <a:off x="763762" y="2417065"/>
                <a:ext cx="4881424" cy="3405882"/>
              </a:xfrm>
              <a:prstGeom prst="rect">
                <a:avLst/>
              </a:prstGeom>
              <a:solidFill>
                <a:srgbClr val="F2F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aphicFrame>
            <p:nvGraphicFramePr>
              <p:cNvPr id="31" name="차트 30">
                <a:extLst>
                  <a:ext uri="{FF2B5EF4-FFF2-40B4-BE49-F238E27FC236}">
                    <a16:creationId xmlns:a16="http://schemas.microsoft.com/office/drawing/2014/main" id="{20C33891-BB06-478B-9405-E138F24A7BB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86769503"/>
                  </p:ext>
                </p:extLst>
              </p:nvPr>
            </p:nvGraphicFramePr>
            <p:xfrm>
              <a:off x="812107" y="2840102"/>
              <a:ext cx="4784733" cy="293359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1852DBC-360D-4CB3-A813-A8128F5C5FC0}"/>
                  </a:ext>
                </a:extLst>
              </p:cNvPr>
              <p:cNvSpPr txBox="1"/>
              <p:nvPr/>
            </p:nvSpPr>
            <p:spPr>
              <a:xfrm>
                <a:off x="2423015" y="5559228"/>
                <a:ext cx="320312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00" i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94C52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[</a:t>
                </a:r>
                <a:r>
                  <a:rPr kumimoji="1" lang="ko-KR" altLang="en-US" sz="1000" i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94C52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출처</a:t>
                </a:r>
                <a:r>
                  <a:rPr kumimoji="1" lang="en-US" altLang="ko-KR" sz="1000" i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94C52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] </a:t>
                </a:r>
                <a:r>
                  <a:rPr kumimoji="1" lang="ko-KR" altLang="en-US" sz="1000" i="1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94C52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뉴시스</a:t>
                </a:r>
                <a:r>
                  <a:rPr kumimoji="1" lang="en-US" altLang="ko-KR" sz="1000" i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94C52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000" b="0" i="1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코로나에 배달음식시장 호황</a:t>
                </a:r>
                <a:r>
                  <a:rPr lang="en-US" altLang="ko-KR" sz="1000" b="0" i="1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…</a:t>
                </a:r>
                <a:r>
                  <a:rPr lang="ko-KR" altLang="en-US" sz="1000" b="0" i="1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작년 </a:t>
                </a:r>
                <a:r>
                  <a:rPr lang="en-US" altLang="ko-KR" sz="1000" b="0" i="1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17</a:t>
                </a:r>
                <a:r>
                  <a:rPr lang="ko-KR" altLang="en-US" sz="1000" b="0" i="1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조 달해</a:t>
                </a:r>
                <a:endPara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7CEA41-364B-4954-AE92-821C53CCE37E}"/>
                  </a:ext>
                </a:extLst>
              </p:cNvPr>
              <p:cNvSpPr txBox="1"/>
              <p:nvPr/>
            </p:nvSpPr>
            <p:spPr>
              <a:xfrm>
                <a:off x="751062" y="2479019"/>
                <a:ext cx="29209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2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온라인 쇼핑 음식서비스 거래액 추이</a:t>
                </a:r>
                <a:r>
                  <a:rPr kumimoji="1" lang="en-US" altLang="ko-KR" sz="12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(</a:t>
                </a:r>
                <a:r>
                  <a:rPr kumimoji="1" lang="ko-KR" altLang="en-US" sz="12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단위</a:t>
                </a:r>
                <a:r>
                  <a:rPr kumimoji="1" lang="en-US" altLang="ko-KR" sz="12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: </a:t>
                </a:r>
                <a:r>
                  <a:rPr kumimoji="1" lang="ko-KR" altLang="en-US" sz="12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억</a:t>
                </a:r>
                <a:r>
                  <a:rPr kumimoji="1" lang="en-US" altLang="ko-KR" sz="12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endParaRPr kumimoji="1"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D02C566-C13C-478F-8FD5-8A68CE9B2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0" y="4667251"/>
              <a:ext cx="554831" cy="263612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B9AF001-7C4A-4B6E-8C40-FC8F9879B5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8988" y="4193761"/>
              <a:ext cx="559593" cy="45682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A543BA1-2ECA-4BBC-BDC9-4F9C6E44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300" y="3410559"/>
              <a:ext cx="550069" cy="783202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AC254C-0A9C-4716-BA2B-F044483DF26E}"/>
              </a:ext>
            </a:extLst>
          </p:cNvPr>
          <p:cNvGrpSpPr/>
          <p:nvPr/>
        </p:nvGrpSpPr>
        <p:grpSpPr>
          <a:xfrm>
            <a:off x="5357473" y="447746"/>
            <a:ext cx="1477053" cy="111876"/>
            <a:chOff x="5260153" y="562568"/>
            <a:chExt cx="1661942" cy="12588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0BA57C8-91C6-40E3-9DEA-8FCB25209A32}"/>
                </a:ext>
              </a:extLst>
            </p:cNvPr>
            <p:cNvSpPr/>
            <p:nvPr/>
          </p:nvSpPr>
          <p:spPr>
            <a:xfrm>
              <a:off x="5260153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14C6291-CD13-4263-9A1B-171472914596}"/>
                </a:ext>
              </a:extLst>
            </p:cNvPr>
            <p:cNvSpPr/>
            <p:nvPr/>
          </p:nvSpPr>
          <p:spPr>
            <a:xfrm>
              <a:off x="5772174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1310A9F-5220-4A13-B367-93FD347F426A}"/>
                </a:ext>
              </a:extLst>
            </p:cNvPr>
            <p:cNvSpPr/>
            <p:nvPr/>
          </p:nvSpPr>
          <p:spPr>
            <a:xfrm>
              <a:off x="6284194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7677066-28E3-4D8F-BB5A-77DFEA186A6A}"/>
                </a:ext>
              </a:extLst>
            </p:cNvPr>
            <p:cNvSpPr/>
            <p:nvPr/>
          </p:nvSpPr>
          <p:spPr>
            <a:xfrm>
              <a:off x="679621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5264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A4F1365E-AC11-4776-B00A-9467C2595F38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80F754A-F15C-41C1-BEB7-CE2B7A2D8D20}"/>
              </a:ext>
            </a:extLst>
          </p:cNvPr>
          <p:cNvGrpSpPr/>
          <p:nvPr/>
        </p:nvGrpSpPr>
        <p:grpSpPr>
          <a:xfrm>
            <a:off x="7493359" y="2924781"/>
            <a:ext cx="2883078" cy="338554"/>
            <a:chOff x="1801363" y="2622454"/>
            <a:chExt cx="2883078" cy="338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988395C-A86A-7545-BACF-F482577618C0}"/>
                </a:ext>
              </a:extLst>
            </p:cNvPr>
            <p:cNvSpPr txBox="1"/>
            <p:nvPr/>
          </p:nvSpPr>
          <p:spPr>
            <a:xfrm>
              <a:off x="1801363" y="2622454"/>
              <a:ext cx="28830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소비의 중심지로 부상한 주거상권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6E9CF712-2388-BC40-8A23-DCD67E5282AA}"/>
                </a:ext>
              </a:extLst>
            </p:cNvPr>
            <p:cNvCxnSpPr>
              <a:cxnSpLocks/>
            </p:cNvCxnSpPr>
            <p:nvPr/>
          </p:nvCxnSpPr>
          <p:spPr>
            <a:xfrm>
              <a:off x="2223999" y="2961008"/>
              <a:ext cx="2037806" cy="0"/>
            </a:xfrm>
            <a:prstGeom prst="line">
              <a:avLst/>
            </a:prstGeom>
            <a:ln w="34925">
              <a:solidFill>
                <a:srgbClr val="00B3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7C989C2-A835-5844-B382-538C302C86C7}"/>
              </a:ext>
            </a:extLst>
          </p:cNvPr>
          <p:cNvSpPr txBox="1"/>
          <p:nvPr/>
        </p:nvSpPr>
        <p:spPr>
          <a:xfrm>
            <a:off x="442913" y="1279561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변화하는 요식업시장</a:t>
            </a:r>
            <a:endParaRPr kumimoji="1"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1D9CCE-E16F-974B-B652-CA0796C9B562}"/>
              </a:ext>
            </a:extLst>
          </p:cNvPr>
          <p:cNvSpPr txBox="1"/>
          <p:nvPr/>
        </p:nvSpPr>
        <p:spPr>
          <a:xfrm>
            <a:off x="442914" y="1719294"/>
            <a:ext cx="1130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상권의 이동</a:t>
            </a:r>
            <a:r>
              <a:rPr kumimoji="1" lang="en-US" altLang="ko-KR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발달상권에서 주거상권</a:t>
            </a:r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</a:t>
            </a:r>
            <a:endParaRPr kumimoji="1" lang="en-US" altLang="ko-KR" sz="2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C0058A-E5DF-4B52-9F96-04FAA35F6C47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문제정의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5DD1A39-BB75-4FE0-BC80-575101455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4B29F51-907C-47E2-9FBB-A249061A7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A7811933-23B2-4461-A3CA-82F1A05996B4}"/>
              </a:ext>
            </a:extLst>
          </p:cNvPr>
          <p:cNvGrpSpPr/>
          <p:nvPr/>
        </p:nvGrpSpPr>
        <p:grpSpPr>
          <a:xfrm>
            <a:off x="410700" y="3059948"/>
            <a:ext cx="5568861" cy="2569656"/>
            <a:chOff x="471662" y="3059948"/>
            <a:chExt cx="5568861" cy="256965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7BB54B8-A0D1-4985-8DE7-26E9DD98BA9F}"/>
                </a:ext>
              </a:extLst>
            </p:cNvPr>
            <p:cNvSpPr/>
            <p:nvPr/>
          </p:nvSpPr>
          <p:spPr>
            <a:xfrm>
              <a:off x="471662" y="3059948"/>
              <a:ext cx="5568861" cy="2569656"/>
            </a:xfrm>
            <a:prstGeom prst="rect">
              <a:avLst/>
            </a:prstGeom>
            <a:solidFill>
              <a:srgbClr val="F2F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540608F-79A0-41FA-BA40-B0B3B63E7679}"/>
                </a:ext>
              </a:extLst>
            </p:cNvPr>
            <p:cNvSpPr/>
            <p:nvPr/>
          </p:nvSpPr>
          <p:spPr>
            <a:xfrm>
              <a:off x="1717368" y="4211614"/>
              <a:ext cx="448887" cy="921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5220F70-E934-454C-94C1-E0358F3C32B3}"/>
                </a:ext>
              </a:extLst>
            </p:cNvPr>
            <p:cNvSpPr/>
            <p:nvPr/>
          </p:nvSpPr>
          <p:spPr>
            <a:xfrm>
              <a:off x="982779" y="4206549"/>
              <a:ext cx="448887" cy="831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0DD1AE1-E50B-4CFC-B463-52DDE3A39DE9}"/>
                </a:ext>
              </a:extLst>
            </p:cNvPr>
            <p:cNvSpPr/>
            <p:nvPr/>
          </p:nvSpPr>
          <p:spPr>
            <a:xfrm>
              <a:off x="2454826" y="3773721"/>
              <a:ext cx="448887" cy="442800"/>
            </a:xfrm>
            <a:prstGeom prst="rect">
              <a:avLst/>
            </a:prstGeom>
            <a:solidFill>
              <a:srgbClr val="00B3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E0C6F7-82DA-4628-9F3B-1B3D8322C2D6}"/>
                </a:ext>
              </a:extLst>
            </p:cNvPr>
            <p:cNvSpPr txBox="1"/>
            <p:nvPr/>
          </p:nvSpPr>
          <p:spPr>
            <a:xfrm>
              <a:off x="788623" y="3952889"/>
              <a:ext cx="8314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관광상권</a:t>
              </a:r>
              <a:endPara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C5D0AF2-6444-4AD7-AFD5-C9118987ED90}"/>
                </a:ext>
              </a:extLst>
            </p:cNvPr>
            <p:cNvCxnSpPr>
              <a:cxnSpLocks/>
            </p:cNvCxnSpPr>
            <p:nvPr/>
          </p:nvCxnSpPr>
          <p:spPr>
            <a:xfrm>
              <a:off x="730318" y="4209081"/>
              <a:ext cx="2364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C90606-E6F8-4733-B3C2-4D8BF1D6F69D}"/>
                </a:ext>
              </a:extLst>
            </p:cNvPr>
            <p:cNvSpPr txBox="1"/>
            <p:nvPr/>
          </p:nvSpPr>
          <p:spPr>
            <a:xfrm>
              <a:off x="1526080" y="3969754"/>
              <a:ext cx="8314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역세권</a:t>
              </a:r>
              <a:endPara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F160A0-3E83-4E6D-80D7-E8878DCC207F}"/>
                </a:ext>
              </a:extLst>
            </p:cNvPr>
            <p:cNvSpPr txBox="1"/>
            <p:nvPr/>
          </p:nvSpPr>
          <p:spPr>
            <a:xfrm>
              <a:off x="2263538" y="4224388"/>
              <a:ext cx="8314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주거상권</a:t>
              </a:r>
              <a:endPara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051357-93F1-448F-B49E-940EC691010E}"/>
                </a:ext>
              </a:extLst>
            </p:cNvPr>
            <p:cNvSpPr txBox="1"/>
            <p:nvPr/>
          </p:nvSpPr>
          <p:spPr>
            <a:xfrm>
              <a:off x="788623" y="5020045"/>
              <a:ext cx="8314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- 46.1%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3498AFE-7C59-441E-967E-C0AFC530AC61}"/>
                </a:ext>
              </a:extLst>
            </p:cNvPr>
            <p:cNvSpPr txBox="1"/>
            <p:nvPr/>
          </p:nvSpPr>
          <p:spPr>
            <a:xfrm>
              <a:off x="1526080" y="5105816"/>
              <a:ext cx="8314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- 51.1%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4EA50E-806A-4600-82EC-837457A0E2E9}"/>
                </a:ext>
              </a:extLst>
            </p:cNvPr>
            <p:cNvSpPr txBox="1"/>
            <p:nvPr/>
          </p:nvSpPr>
          <p:spPr>
            <a:xfrm>
              <a:off x="2263538" y="3550439"/>
              <a:ext cx="8314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24.6%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8876F3-8CD1-4675-96A8-FD59F163D75A}"/>
                </a:ext>
              </a:extLst>
            </p:cNvPr>
            <p:cNvSpPr txBox="1"/>
            <p:nvPr/>
          </p:nvSpPr>
          <p:spPr>
            <a:xfrm>
              <a:off x="575090" y="3150396"/>
              <a:ext cx="2733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상권별</a:t>
              </a:r>
              <a:r>
                <a:rPr kumimoji="1"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전년대비 신용카드 결제건수 </a:t>
              </a:r>
              <a:r>
                <a:rPr kumimoji="1" lang="ko-KR" altLang="en-US" sz="12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증감율</a:t>
              </a:r>
              <a:endPara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0CC04EF-0B50-4282-A630-41134E642EB2}"/>
                </a:ext>
              </a:extLst>
            </p:cNvPr>
            <p:cNvGrpSpPr/>
            <p:nvPr/>
          </p:nvGrpSpPr>
          <p:grpSpPr>
            <a:xfrm>
              <a:off x="3483856" y="3763116"/>
              <a:ext cx="2232350" cy="1326532"/>
              <a:chOff x="1712462" y="4005929"/>
              <a:chExt cx="2232350" cy="1326532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39CDF71-D235-4475-9B92-674057DEB56E}"/>
                  </a:ext>
                </a:extLst>
              </p:cNvPr>
              <p:cNvSpPr/>
              <p:nvPr/>
            </p:nvSpPr>
            <p:spPr>
              <a:xfrm>
                <a:off x="2128169" y="4235046"/>
                <a:ext cx="448887" cy="874800"/>
              </a:xfrm>
              <a:prstGeom prst="rect">
                <a:avLst/>
              </a:prstGeom>
              <a:solidFill>
                <a:srgbClr val="00B3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62647B9-87F1-4351-B5FE-70881464BE9C}"/>
                  </a:ext>
                </a:extLst>
              </p:cNvPr>
              <p:cNvSpPr/>
              <p:nvPr/>
            </p:nvSpPr>
            <p:spPr>
              <a:xfrm>
                <a:off x="3095404" y="4281846"/>
                <a:ext cx="448887" cy="828000"/>
              </a:xfrm>
              <a:prstGeom prst="rect">
                <a:avLst/>
              </a:prstGeom>
              <a:solidFill>
                <a:srgbClr val="00C6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F2C9C7-AB3F-4BC0-8E8D-81E5B13085A4}"/>
                  </a:ext>
                </a:extLst>
              </p:cNvPr>
              <p:cNvSpPr txBox="1"/>
              <p:nvPr/>
            </p:nvSpPr>
            <p:spPr>
              <a:xfrm>
                <a:off x="1755082" y="5086240"/>
                <a:ext cx="11942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배달의 민족</a:t>
                </a:r>
                <a:endParaRPr kumimoji="1"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0C8846FE-5D23-409D-9CBE-E11C653D0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2462" y="5109846"/>
                <a:ext cx="223235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A46FC8E-9234-4500-9FF3-697E63B4FD8A}"/>
                  </a:ext>
                </a:extLst>
              </p:cNvPr>
              <p:cNvSpPr txBox="1"/>
              <p:nvPr/>
            </p:nvSpPr>
            <p:spPr>
              <a:xfrm>
                <a:off x="2904116" y="5086240"/>
                <a:ext cx="83146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요기요</a:t>
                </a:r>
                <a:endParaRPr kumimoji="1"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29EBDB-7201-4C5B-9E5F-1271A0F2735D}"/>
                  </a:ext>
                </a:extLst>
              </p:cNvPr>
              <p:cNvSpPr txBox="1"/>
              <p:nvPr/>
            </p:nvSpPr>
            <p:spPr>
              <a:xfrm>
                <a:off x="1936473" y="4005929"/>
                <a:ext cx="83146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48.6%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88ECC4-AA1D-4348-9FE2-89676E6DC7C2}"/>
                  </a:ext>
                </a:extLst>
              </p:cNvPr>
              <p:cNvSpPr txBox="1"/>
              <p:nvPr/>
            </p:nvSpPr>
            <p:spPr>
              <a:xfrm>
                <a:off x="2904116" y="4056053"/>
                <a:ext cx="83146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46.0%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776DFC-B83D-474E-B10E-F2C91674B101}"/>
                </a:ext>
              </a:extLst>
            </p:cNvPr>
            <p:cNvSpPr txBox="1"/>
            <p:nvPr/>
          </p:nvSpPr>
          <p:spPr>
            <a:xfrm>
              <a:off x="3447449" y="5319653"/>
              <a:ext cx="25763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출처</a:t>
              </a:r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kumimoji="1" lang="ko-KR" altLang="en-US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신한카드</a:t>
              </a:r>
              <a:r>
                <a:rPr kumimoji="1"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en-US" altLang="ko-KR" sz="1000" b="0" i="1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2020 </a:t>
              </a:r>
              <a:r>
                <a:rPr lang="ko-KR" altLang="en-US" sz="1000" b="0" i="1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국내외 외식 트렌드 조사</a:t>
              </a:r>
              <a:endParaRPr kumimoji="1" lang="ko-KR" altLang="en-US" sz="1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4C7151-EC05-4489-8B5D-10A39728D2D3}"/>
                </a:ext>
              </a:extLst>
            </p:cNvPr>
            <p:cNvSpPr txBox="1"/>
            <p:nvPr/>
          </p:nvSpPr>
          <p:spPr>
            <a:xfrm>
              <a:off x="3447449" y="3148280"/>
              <a:ext cx="24561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배달 앱 반경 </a:t>
              </a:r>
              <a:r>
                <a:rPr kumimoji="1"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1km </a:t>
              </a:r>
              <a:r>
                <a:rPr kumimoji="1"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이내 주문건수 비율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9402D13-5546-4ABC-A2B4-27048AB105EA}"/>
              </a:ext>
            </a:extLst>
          </p:cNvPr>
          <p:cNvSpPr txBox="1"/>
          <p:nvPr/>
        </p:nvSpPr>
        <p:spPr>
          <a:xfrm>
            <a:off x="6211677" y="3390758"/>
            <a:ext cx="55374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신한카드에서 발표한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국내외 외식 트렌드 조사에 따르면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대비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년의 카드 결제건수가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관광상권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역세권은 각각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46.1%, 51.1%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감소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반면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주거상권은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24.6%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했습니다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사회적 거리두기로 인해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소비의 중심지가 번화가에서 주거상권으로 이동했다는 것을 의미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합니다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이러한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상권의 이동은 배달 앱 사용에서도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두드러집니다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국내 배달 중개 플랫폼 배달의 민족과 요기요의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반경 </a:t>
            </a:r>
            <a:r>
              <a:rPr kumimoji="1"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1km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이내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주문건수 비율이 각각 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48.6%, 46.0%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절반 가량이 근거리 주문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것으로 나타났습니다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외식과 더불어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 상권 또한 근거리 위주로 재편되고 있다는 것을 의미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합니다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just"/>
            <a:endParaRPr kumimoji="1" lang="en-US" altLang="ko-KR" sz="1200" dirty="0">
              <a:ln>
                <a:solidFill>
                  <a:srgbClr val="F2F0F0">
                    <a:alpha val="0"/>
                  </a:srgb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주거상권을 위주로 상권이 이동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하게 되면서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주거상권을 중심으로 창업이 활발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 일어나고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1"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발달상권의 점포는 폐업을 하지 못한 채 버티고</a:t>
            </a:r>
            <a:r>
              <a:rPr kumimoji="1"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있는 것입니다</a:t>
            </a:r>
            <a:r>
              <a:rPr kumimoji="1"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D879685-7004-4FAE-9C06-D38F4AF901B1}"/>
              </a:ext>
            </a:extLst>
          </p:cNvPr>
          <p:cNvGrpSpPr/>
          <p:nvPr/>
        </p:nvGrpSpPr>
        <p:grpSpPr>
          <a:xfrm>
            <a:off x="5357473" y="447746"/>
            <a:ext cx="1477053" cy="111876"/>
            <a:chOff x="5260153" y="562568"/>
            <a:chExt cx="1661942" cy="12588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26D5490-9676-4B90-8319-3FC107AEB9C8}"/>
                </a:ext>
              </a:extLst>
            </p:cNvPr>
            <p:cNvSpPr/>
            <p:nvPr/>
          </p:nvSpPr>
          <p:spPr>
            <a:xfrm>
              <a:off x="5260153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C803D90-2A42-4F9E-9C02-1A778203BF34}"/>
                </a:ext>
              </a:extLst>
            </p:cNvPr>
            <p:cNvSpPr/>
            <p:nvPr/>
          </p:nvSpPr>
          <p:spPr>
            <a:xfrm>
              <a:off x="5772174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2ADE05C-F706-4825-8B2E-D8FCA6EDC983}"/>
                </a:ext>
              </a:extLst>
            </p:cNvPr>
            <p:cNvSpPr/>
            <p:nvPr/>
          </p:nvSpPr>
          <p:spPr>
            <a:xfrm>
              <a:off x="6284194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93C69DD-8EDB-4C31-8BE9-624F0368B31D}"/>
                </a:ext>
              </a:extLst>
            </p:cNvPr>
            <p:cNvSpPr/>
            <p:nvPr/>
          </p:nvSpPr>
          <p:spPr>
            <a:xfrm>
              <a:off x="679621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7390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98E767F-0B62-46EF-89E6-04A0E7124FF2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C989C2-A835-5844-B382-538C302C86C7}"/>
              </a:ext>
            </a:extLst>
          </p:cNvPr>
          <p:cNvSpPr txBox="1"/>
          <p:nvPr/>
        </p:nvSpPr>
        <p:spPr>
          <a:xfrm>
            <a:off x="442913" y="1279561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성장하는 배달산업</a:t>
            </a:r>
            <a:endParaRPr kumimoji="1"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1D9CCE-E16F-974B-B652-CA0796C9B562}"/>
              </a:ext>
            </a:extLst>
          </p:cNvPr>
          <p:cNvSpPr txBox="1"/>
          <p:nvPr/>
        </p:nvSpPr>
        <p:spPr>
          <a:xfrm>
            <a:off x="442914" y="1719294"/>
            <a:ext cx="1130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식사를 위한 배달 </a:t>
            </a:r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주문 건수의 </a:t>
            </a:r>
            <a:r>
              <a:rPr kumimoji="1"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꾸준한 증가</a:t>
            </a:r>
            <a:endParaRPr kumimoji="1" lang="en-US" altLang="ko-KR" sz="2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3A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E6AC49-32B1-4B05-86B6-0AEBDCB75F17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문제정의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1FC8380-7BBF-4684-B28D-0368B2CD2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5C9D320-BD3B-4CD2-A8E4-E29F0214B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30ECAE7-8F00-419E-8DF0-9B9650F2371C}"/>
              </a:ext>
            </a:extLst>
          </p:cNvPr>
          <p:cNvSpPr txBox="1"/>
          <p:nvPr/>
        </p:nvSpPr>
        <p:spPr>
          <a:xfrm>
            <a:off x="7590817" y="3092974"/>
            <a:ext cx="4157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살펴보면 실제로 </a:t>
            </a: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코로나 기간에 배달 주문 건수는 꾸준히 증가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했습니다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영업일수가 적었던 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월은 총량에서는 감소했지만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일당 주문 건수에서는 감소없이 꾸준히 성장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했습니다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C6E388D-3E63-4C57-B28B-A88F7536560E}"/>
              </a:ext>
            </a:extLst>
          </p:cNvPr>
          <p:cNvGrpSpPr/>
          <p:nvPr/>
        </p:nvGrpSpPr>
        <p:grpSpPr>
          <a:xfrm>
            <a:off x="8349813" y="2648706"/>
            <a:ext cx="2899424" cy="338554"/>
            <a:chOff x="8349813" y="2494547"/>
            <a:chExt cx="2899424" cy="33855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DDCC74-2BA0-4C05-850E-17AF112F1378}"/>
                </a:ext>
              </a:extLst>
            </p:cNvPr>
            <p:cNvSpPr txBox="1"/>
            <p:nvPr/>
          </p:nvSpPr>
          <p:spPr>
            <a:xfrm>
              <a:off x="8349813" y="2494547"/>
              <a:ext cx="2899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월별 배달 주문 건수 분석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34" name="직선 연결선[R] 24">
              <a:extLst>
                <a:ext uri="{FF2B5EF4-FFF2-40B4-BE49-F238E27FC236}">
                  <a16:creationId xmlns:a16="http://schemas.microsoft.com/office/drawing/2014/main" id="{BF746165-B5D3-40A4-A812-2F7B65B852A9}"/>
                </a:ext>
              </a:extLst>
            </p:cNvPr>
            <p:cNvCxnSpPr>
              <a:cxnSpLocks/>
            </p:cNvCxnSpPr>
            <p:nvPr/>
          </p:nvCxnSpPr>
          <p:spPr>
            <a:xfrm>
              <a:off x="8780622" y="2833101"/>
              <a:ext cx="2037806" cy="0"/>
            </a:xfrm>
            <a:prstGeom prst="line">
              <a:avLst/>
            </a:prstGeom>
            <a:ln w="34925">
              <a:solidFill>
                <a:srgbClr val="00B3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8464E82-1553-4A06-8B7E-B947C3CD02B3}"/>
              </a:ext>
            </a:extLst>
          </p:cNvPr>
          <p:cNvGrpSpPr/>
          <p:nvPr/>
        </p:nvGrpSpPr>
        <p:grpSpPr>
          <a:xfrm>
            <a:off x="7988941" y="4590748"/>
            <a:ext cx="3621168" cy="338554"/>
            <a:chOff x="7988941" y="2494547"/>
            <a:chExt cx="3621168" cy="33855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635E6E3-E8E7-4984-8E92-C478C6AC98BA}"/>
                </a:ext>
              </a:extLst>
            </p:cNvPr>
            <p:cNvSpPr txBox="1"/>
            <p:nvPr/>
          </p:nvSpPr>
          <p:spPr>
            <a:xfrm>
              <a:off x="7988941" y="2494547"/>
              <a:ext cx="3621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배달 주문시간별 주문 건수 월별 증가 추이 분석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37" name="직선 연결선[R] 24">
              <a:extLst>
                <a:ext uri="{FF2B5EF4-FFF2-40B4-BE49-F238E27FC236}">
                  <a16:creationId xmlns:a16="http://schemas.microsoft.com/office/drawing/2014/main" id="{A82799E4-13CC-45A9-8003-1520D129C54F}"/>
                </a:ext>
              </a:extLst>
            </p:cNvPr>
            <p:cNvCxnSpPr>
              <a:cxnSpLocks/>
            </p:cNvCxnSpPr>
            <p:nvPr/>
          </p:nvCxnSpPr>
          <p:spPr>
            <a:xfrm>
              <a:off x="8780622" y="2833101"/>
              <a:ext cx="2037806" cy="0"/>
            </a:xfrm>
            <a:prstGeom prst="line">
              <a:avLst/>
            </a:prstGeom>
            <a:ln w="34925">
              <a:solidFill>
                <a:srgbClr val="00B3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B44AB0B-BE83-48E3-8AF3-A18174FB3528}"/>
              </a:ext>
            </a:extLst>
          </p:cNvPr>
          <p:cNvSpPr txBox="1"/>
          <p:nvPr/>
        </p:nvSpPr>
        <p:spPr>
          <a:xfrm>
            <a:off x="7653251" y="5051176"/>
            <a:ext cx="4095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월별 주문시간대 주문건수 추이를 살펴보면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주로 점심시간과 저녁시간인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식사시간대 위주로 주문건수가 증가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했다는 것을 알 수 있습니다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특히나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점심시간대의 성장이 가장 두드러집니다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CF72059-9A53-4EFD-89DC-587649BDEF32}"/>
              </a:ext>
            </a:extLst>
          </p:cNvPr>
          <p:cNvGrpSpPr/>
          <p:nvPr/>
        </p:nvGrpSpPr>
        <p:grpSpPr>
          <a:xfrm>
            <a:off x="327171" y="2475077"/>
            <a:ext cx="7464626" cy="1949498"/>
            <a:chOff x="327171" y="2475077"/>
            <a:chExt cx="7464626" cy="194949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E19ED5-32C2-4214-A355-38992D534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92"/>
            <a:stretch/>
          </p:blipFill>
          <p:spPr>
            <a:xfrm>
              <a:off x="327171" y="2695576"/>
              <a:ext cx="7200000" cy="1728999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F4B281F-5F8E-473F-AC80-9E6A579AA003}"/>
                </a:ext>
              </a:extLst>
            </p:cNvPr>
            <p:cNvSpPr txBox="1"/>
            <p:nvPr/>
          </p:nvSpPr>
          <p:spPr>
            <a:xfrm>
              <a:off x="672336" y="2475077"/>
              <a:ext cx="32287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월별 총 배달 주문 건수 추이 </a:t>
              </a:r>
              <a:r>
                <a:rPr kumimoji="1" lang="en-US" altLang="ko-KR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kt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빅데이터 플랫폼 배달 데이터 자체 분석</a:t>
              </a:r>
              <a:endParaRPr kumimoji="1" lang="ko-KR" altLang="en-US" sz="1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5AEE740-AC32-4745-A5C7-A361D2D10950}"/>
                </a:ext>
              </a:extLst>
            </p:cNvPr>
            <p:cNvSpPr txBox="1"/>
            <p:nvPr/>
          </p:nvSpPr>
          <p:spPr>
            <a:xfrm>
              <a:off x="4343417" y="2475077"/>
              <a:ext cx="34483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월별 </a:t>
              </a:r>
              <a:r>
                <a:rPr kumimoji="1"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3A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r>
                <a:rPr kumimoji="1"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3A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일당</a:t>
              </a:r>
              <a:r>
                <a:rPr kumimoji="1"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배달 주문 건수 추이 </a:t>
              </a:r>
              <a:r>
                <a:rPr kumimoji="1" lang="en-US" altLang="ko-KR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kt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빅데이터 플랫폼 배달 데이터 자체 분석</a:t>
              </a:r>
              <a:endParaRPr kumimoji="1" lang="ko-KR" altLang="en-US" sz="1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D1EFEC-2495-4522-B2F6-D2BB406A5C87}"/>
              </a:ext>
            </a:extLst>
          </p:cNvPr>
          <p:cNvGrpSpPr/>
          <p:nvPr/>
        </p:nvGrpSpPr>
        <p:grpSpPr>
          <a:xfrm>
            <a:off x="327171" y="4434058"/>
            <a:ext cx="7200000" cy="1982615"/>
            <a:chOff x="327171" y="4434058"/>
            <a:chExt cx="7200000" cy="198261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DEA94AB-5D46-4E4B-B144-5986EE857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854"/>
            <a:stretch/>
          </p:blipFill>
          <p:spPr>
            <a:xfrm>
              <a:off x="327171" y="4654152"/>
              <a:ext cx="7200000" cy="176252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E56C7FC-C79C-4365-89B1-6CEF700772A9}"/>
                </a:ext>
              </a:extLst>
            </p:cNvPr>
            <p:cNvSpPr txBox="1"/>
            <p:nvPr/>
          </p:nvSpPr>
          <p:spPr>
            <a:xfrm>
              <a:off x="547290" y="4434058"/>
              <a:ext cx="3671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주문시간별 주문 건수 월별 증감 추이 </a:t>
              </a:r>
              <a:r>
                <a:rPr kumimoji="1" lang="en-US" altLang="ko-KR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kt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빅데이터 플랫폼 배달 데이터 자체 분석</a:t>
              </a:r>
              <a:endParaRPr kumimoji="1" lang="ko-KR" altLang="en-US" sz="1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FD0EF8D-EFD2-4FAE-8AF3-842F8D898AB0}"/>
              </a:ext>
            </a:extLst>
          </p:cNvPr>
          <p:cNvGrpSpPr/>
          <p:nvPr/>
        </p:nvGrpSpPr>
        <p:grpSpPr>
          <a:xfrm>
            <a:off x="5357473" y="447746"/>
            <a:ext cx="1477053" cy="111876"/>
            <a:chOff x="5260153" y="562568"/>
            <a:chExt cx="1661942" cy="12588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A33140D-B37E-4552-9522-17EAE1D42E45}"/>
                </a:ext>
              </a:extLst>
            </p:cNvPr>
            <p:cNvSpPr/>
            <p:nvPr/>
          </p:nvSpPr>
          <p:spPr>
            <a:xfrm>
              <a:off x="5260153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95D2E0B-2F0F-4648-94C5-F126E60B6E8B}"/>
                </a:ext>
              </a:extLst>
            </p:cNvPr>
            <p:cNvSpPr/>
            <p:nvPr/>
          </p:nvSpPr>
          <p:spPr>
            <a:xfrm>
              <a:off x="5772174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96C51F9-DE88-4403-9704-104D52D8C18F}"/>
                </a:ext>
              </a:extLst>
            </p:cNvPr>
            <p:cNvSpPr/>
            <p:nvPr/>
          </p:nvSpPr>
          <p:spPr>
            <a:xfrm>
              <a:off x="6284194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DC735A0-3EDC-484B-8364-A89BE962C4B0}"/>
                </a:ext>
              </a:extLst>
            </p:cNvPr>
            <p:cNvSpPr/>
            <p:nvPr/>
          </p:nvSpPr>
          <p:spPr>
            <a:xfrm>
              <a:off x="679621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004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A66E2E74-50BD-4767-96E5-1EAB8A1079B1}"/>
              </a:ext>
            </a:extLst>
          </p:cNvPr>
          <p:cNvSpPr/>
          <p:nvPr/>
        </p:nvSpPr>
        <p:spPr>
          <a:xfrm>
            <a:off x="263525" y="914401"/>
            <a:ext cx="11664950" cy="5683250"/>
          </a:xfrm>
          <a:prstGeom prst="rect">
            <a:avLst/>
          </a:prstGeom>
          <a:solidFill>
            <a:schemeClr val="bg1"/>
          </a:solidFill>
          <a:ln>
            <a:solidFill>
              <a:srgbClr val="F2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C989C2-A835-5844-B382-538C302C86C7}"/>
              </a:ext>
            </a:extLst>
          </p:cNvPr>
          <p:cNvSpPr txBox="1"/>
          <p:nvPr/>
        </p:nvSpPr>
        <p:spPr>
          <a:xfrm>
            <a:off x="442913" y="1279561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성장하는 배달산업</a:t>
            </a:r>
            <a:endParaRPr kumimoji="1" lang="en-US" altLang="ko-KR" sz="20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494C5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1D9CCE-E16F-974B-B652-CA0796C9B562}"/>
              </a:ext>
            </a:extLst>
          </p:cNvPr>
          <p:cNvSpPr txBox="1"/>
          <p:nvPr/>
        </p:nvSpPr>
        <p:spPr>
          <a:xfrm>
            <a:off x="442914" y="1719294"/>
            <a:ext cx="11306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한식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류의 약진</a:t>
            </a:r>
            <a:r>
              <a:rPr kumimoji="1" lang="en-US" altLang="ko-KR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1" lang="ko-KR" altLang="en-US" sz="26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B3A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집밥까지 대체하는 배달 음식</a:t>
            </a:r>
            <a:endParaRPr kumimoji="1" lang="en-US" altLang="ko-KR" sz="2600" b="1" dirty="0">
              <a:ln>
                <a:solidFill>
                  <a:srgbClr val="F2F0F0">
                    <a:alpha val="0"/>
                  </a:srgbClr>
                </a:solidFill>
              </a:ln>
              <a:solidFill>
                <a:srgbClr val="00B3A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DE032C-FC2F-4344-91C9-B49D4EF8618B}"/>
              </a:ext>
            </a:extLst>
          </p:cNvPr>
          <p:cNvGrpSpPr/>
          <p:nvPr/>
        </p:nvGrpSpPr>
        <p:grpSpPr>
          <a:xfrm>
            <a:off x="8349813" y="2612915"/>
            <a:ext cx="2899424" cy="338554"/>
            <a:chOff x="8349813" y="2494547"/>
            <a:chExt cx="2899424" cy="33855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4C5C7B-FD85-49F5-B43D-47C81CC529BF}"/>
                </a:ext>
              </a:extLst>
            </p:cNvPr>
            <p:cNvSpPr txBox="1"/>
            <p:nvPr/>
          </p:nvSpPr>
          <p:spPr>
            <a:xfrm>
              <a:off x="8349813" y="2494547"/>
              <a:ext cx="2899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업종별 배달 주문 건수 분석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28" name="직선 연결선[R] 24">
              <a:extLst>
                <a:ext uri="{FF2B5EF4-FFF2-40B4-BE49-F238E27FC236}">
                  <a16:creationId xmlns:a16="http://schemas.microsoft.com/office/drawing/2014/main" id="{7D3146F8-B6AE-447A-B4D4-3AC8BE5E2154}"/>
                </a:ext>
              </a:extLst>
            </p:cNvPr>
            <p:cNvCxnSpPr>
              <a:cxnSpLocks/>
            </p:cNvCxnSpPr>
            <p:nvPr/>
          </p:nvCxnSpPr>
          <p:spPr>
            <a:xfrm>
              <a:off x="8780622" y="2833101"/>
              <a:ext cx="2037806" cy="0"/>
            </a:xfrm>
            <a:prstGeom prst="line">
              <a:avLst/>
            </a:prstGeom>
            <a:ln w="34925">
              <a:solidFill>
                <a:srgbClr val="00B3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3687907-03E2-446F-B203-65E5DC6D8BB6}"/>
              </a:ext>
            </a:extLst>
          </p:cNvPr>
          <p:cNvSpPr txBox="1"/>
          <p:nvPr/>
        </p:nvSpPr>
        <p:spPr>
          <a:xfrm>
            <a:off x="263525" y="322100"/>
            <a:ext cx="45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문제정의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AADD7E4-7F48-482D-A9C4-AA3AB9606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088" y="331955"/>
            <a:ext cx="360000" cy="2952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B7228D7-EBE8-4F20-9183-4C74E9161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237" y="299555"/>
            <a:ext cx="360000" cy="36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9622331-2BF3-49D1-8807-D09AEEBD63F5}"/>
              </a:ext>
            </a:extLst>
          </p:cNvPr>
          <p:cNvSpPr txBox="1"/>
          <p:nvPr/>
        </p:nvSpPr>
        <p:spPr>
          <a:xfrm>
            <a:off x="7610535" y="3069837"/>
            <a:ext cx="4137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많은 배달 주문이 이루어진 업종은 치킨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이었습니다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뒤로 한식</a:t>
            </a:r>
            <a:r>
              <a:rPr lang="en-US" altLang="ko-KR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분식</a:t>
            </a:r>
            <a:r>
              <a:rPr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등이 뒤를 이었습니다</a:t>
            </a:r>
            <a:r>
              <a:rPr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 건수로 살펴보면 여전히 치킨이나 분식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0" i="0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족발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보쌈 등의 </a:t>
            </a:r>
            <a:r>
              <a:rPr lang="ko-KR" altLang="en-US" sz="1200" b="1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특식 위주</a:t>
            </a:r>
            <a:r>
              <a:rPr lang="ko-KR" altLang="en-US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이루어져 있습니다</a:t>
            </a:r>
            <a:r>
              <a:rPr lang="en-US" altLang="ko-KR" sz="1200" b="0" i="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5FDDA02-E16B-44EA-A034-D2ADF8C18948}"/>
              </a:ext>
            </a:extLst>
          </p:cNvPr>
          <p:cNvGrpSpPr/>
          <p:nvPr/>
        </p:nvGrpSpPr>
        <p:grpSpPr>
          <a:xfrm>
            <a:off x="8349813" y="4401109"/>
            <a:ext cx="2899424" cy="338554"/>
            <a:chOff x="8349813" y="2494547"/>
            <a:chExt cx="2899424" cy="33855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537A28-FB03-4ECE-A9FD-D195CCF48783}"/>
                </a:ext>
              </a:extLst>
            </p:cNvPr>
            <p:cNvSpPr txBox="1"/>
            <p:nvPr/>
          </p:nvSpPr>
          <p:spPr>
            <a:xfrm>
              <a:off x="8349813" y="2494547"/>
              <a:ext cx="2899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rgbClr val="F2F0F0">
                        <a:alpha val="0"/>
                      </a:srgb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업종별 월별 배달 주문 건수 추이 분석</a:t>
              </a:r>
              <a:endParaRPr kumimoji="1" lang="en-US" altLang="ko-KR" sz="14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35" name="직선 연결선[R] 24">
              <a:extLst>
                <a:ext uri="{FF2B5EF4-FFF2-40B4-BE49-F238E27FC236}">
                  <a16:creationId xmlns:a16="http://schemas.microsoft.com/office/drawing/2014/main" id="{C7B847F0-ED0B-4835-A23B-3C242C459978}"/>
                </a:ext>
              </a:extLst>
            </p:cNvPr>
            <p:cNvCxnSpPr>
              <a:cxnSpLocks/>
            </p:cNvCxnSpPr>
            <p:nvPr/>
          </p:nvCxnSpPr>
          <p:spPr>
            <a:xfrm>
              <a:off x="8780622" y="2833101"/>
              <a:ext cx="2037806" cy="0"/>
            </a:xfrm>
            <a:prstGeom prst="line">
              <a:avLst/>
            </a:prstGeom>
            <a:ln w="34925">
              <a:solidFill>
                <a:srgbClr val="00B3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2DEC6DB-C71C-4319-B2C3-D8CCD4601EFB}"/>
              </a:ext>
            </a:extLst>
          </p:cNvPr>
          <p:cNvSpPr txBox="1"/>
          <p:nvPr/>
        </p:nvSpPr>
        <p:spPr>
          <a:xfrm>
            <a:off x="7610535" y="4873643"/>
            <a:ext cx="41385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주목할 점은 업종별 월별 배달 건수 증가 추이입니다</a:t>
            </a:r>
            <a:r>
              <a:rPr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</a:t>
            </a:r>
            <a:r>
              <a:rPr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r>
              <a:rPr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월부터 </a:t>
            </a:r>
            <a:r>
              <a:rPr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</a:t>
            </a:r>
            <a:r>
              <a:rPr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월까지 </a:t>
            </a:r>
            <a:r>
              <a:rPr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감소없이 꾸준히 성장한 업종은 한식과 </a:t>
            </a:r>
            <a:r>
              <a:rPr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찜탕이</a:t>
            </a:r>
            <a:r>
              <a:rPr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유이</a:t>
            </a:r>
            <a:r>
              <a:rPr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합니다</a:t>
            </a:r>
            <a:r>
              <a:rPr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과거의 배달 음식 목적이 치킨이나 </a:t>
            </a:r>
            <a:r>
              <a:rPr lang="ko-KR" altLang="en-US" sz="1200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족발</a:t>
            </a:r>
            <a:r>
              <a:rPr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보쌈</a:t>
            </a:r>
            <a:r>
              <a:rPr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피자 등의 특식을 먹기 위함이나 모임을 하기 </a:t>
            </a:r>
            <a:r>
              <a:rPr lang="ko-KR" altLang="en-US" sz="1200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위함이었다면</a:t>
            </a:r>
            <a:r>
              <a:rPr lang="en-US" altLang="ko-KR" sz="1200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코로나 시대에는 평소에 자주 먹는 한식을 </a:t>
            </a:r>
            <a:r>
              <a:rPr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배달함으로서</a:t>
            </a:r>
            <a:r>
              <a:rPr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b="1" dirty="0" err="1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집밥을</a:t>
            </a:r>
            <a:r>
              <a:rPr lang="ko-KR" altLang="en-US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대체하기 시작했다는 것을 의미합니다</a:t>
            </a:r>
            <a:r>
              <a:rPr lang="en-US" altLang="ko-KR" sz="1200" b="1" dirty="0">
                <a:ln>
                  <a:solidFill>
                    <a:srgbClr val="F2F0F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208F44-8814-4306-A5F2-7AC56CE093CF}"/>
              </a:ext>
            </a:extLst>
          </p:cNvPr>
          <p:cNvGrpSpPr/>
          <p:nvPr/>
        </p:nvGrpSpPr>
        <p:grpSpPr>
          <a:xfrm>
            <a:off x="315019" y="2475077"/>
            <a:ext cx="7200000" cy="1973719"/>
            <a:chOff x="315019" y="2475077"/>
            <a:chExt cx="7200000" cy="197371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9FC91D3-B805-47C2-B4E5-C88DB2937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220"/>
            <a:stretch/>
          </p:blipFill>
          <p:spPr>
            <a:xfrm>
              <a:off x="315019" y="2693194"/>
              <a:ext cx="7200000" cy="175560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A65DCC6-051D-45F6-9AD5-44182098105C}"/>
                </a:ext>
              </a:extLst>
            </p:cNvPr>
            <p:cNvSpPr txBox="1"/>
            <p:nvPr/>
          </p:nvSpPr>
          <p:spPr>
            <a:xfrm>
              <a:off x="523746" y="2475077"/>
              <a:ext cx="31117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업종별 총 배달 주문 건수 </a:t>
              </a:r>
              <a:r>
                <a:rPr kumimoji="1" lang="en-US" altLang="ko-KR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kt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빅데이터 플랫폼 배달 데이터 자체 분석</a:t>
              </a:r>
              <a:endParaRPr kumimoji="1" lang="ko-KR" altLang="en-US" sz="1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D70A1B-D317-44E2-AEC6-1C541385FBD9}"/>
              </a:ext>
            </a:extLst>
          </p:cNvPr>
          <p:cNvGrpSpPr/>
          <p:nvPr/>
        </p:nvGrpSpPr>
        <p:grpSpPr>
          <a:xfrm>
            <a:off x="315019" y="4416497"/>
            <a:ext cx="7200000" cy="1993755"/>
            <a:chOff x="315019" y="4416497"/>
            <a:chExt cx="7200000" cy="1993755"/>
          </a:xfrm>
        </p:grpSpPr>
        <p:pic>
          <p:nvPicPr>
            <p:cNvPr id="23" name="그림 22" descr="텍스트, 문구, 필기구, 다채로운이(가) 표시된 사진&#10;&#10;자동 생성된 설명">
              <a:extLst>
                <a:ext uri="{FF2B5EF4-FFF2-40B4-BE49-F238E27FC236}">
                  <a16:creationId xmlns:a16="http://schemas.microsoft.com/office/drawing/2014/main" id="{5A829D17-5088-429E-B4F9-27266079EE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" t="7119"/>
            <a:stretch/>
          </p:blipFill>
          <p:spPr>
            <a:xfrm>
              <a:off x="315019" y="4654649"/>
              <a:ext cx="7200000" cy="175560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E0316C-B710-4883-8DF8-CC7D4D63A7CA}"/>
                </a:ext>
              </a:extLst>
            </p:cNvPr>
            <p:cNvSpPr txBox="1"/>
            <p:nvPr/>
          </p:nvSpPr>
          <p:spPr>
            <a:xfrm>
              <a:off x="554226" y="4416497"/>
              <a:ext cx="34756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업종별 월별 배달 주문 건수 추이 </a:t>
              </a:r>
              <a:r>
                <a:rPr kumimoji="1" lang="en-US" altLang="ko-KR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kt </a:t>
              </a:r>
              <a:r>
                <a:rPr kumimoji="1" lang="ko-KR" altLang="en-US" sz="8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4C5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빅데이터 플랫폼 배달 데이터 자체 분석</a:t>
              </a:r>
              <a:endParaRPr kumimoji="1" lang="ko-KR" altLang="en-US" sz="1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4C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4C4FA05-1547-4E6A-B7BF-11F87CC0EBDF}"/>
              </a:ext>
            </a:extLst>
          </p:cNvPr>
          <p:cNvGrpSpPr/>
          <p:nvPr/>
        </p:nvGrpSpPr>
        <p:grpSpPr>
          <a:xfrm>
            <a:off x="5357473" y="447746"/>
            <a:ext cx="1477053" cy="111876"/>
            <a:chOff x="5260153" y="562568"/>
            <a:chExt cx="1661942" cy="12588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BDEEA89-3036-42D0-889E-4FEA50F283D4}"/>
                </a:ext>
              </a:extLst>
            </p:cNvPr>
            <p:cNvSpPr/>
            <p:nvPr/>
          </p:nvSpPr>
          <p:spPr>
            <a:xfrm>
              <a:off x="5260153" y="562569"/>
              <a:ext cx="125879" cy="125879"/>
            </a:xfrm>
            <a:prstGeom prst="ellipse">
              <a:avLst/>
            </a:prstGeom>
            <a:solidFill>
              <a:srgbClr val="00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FE42418-87D3-4BDC-B2A1-F3123E37F383}"/>
                </a:ext>
              </a:extLst>
            </p:cNvPr>
            <p:cNvSpPr/>
            <p:nvPr/>
          </p:nvSpPr>
          <p:spPr>
            <a:xfrm>
              <a:off x="5772174" y="562568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062FF50-3380-41C4-BDF2-5E8E644F096B}"/>
                </a:ext>
              </a:extLst>
            </p:cNvPr>
            <p:cNvSpPr/>
            <p:nvPr/>
          </p:nvSpPr>
          <p:spPr>
            <a:xfrm>
              <a:off x="6284194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BBF0DF-0E6B-46AF-BF48-B5A565281A6F}"/>
                </a:ext>
              </a:extLst>
            </p:cNvPr>
            <p:cNvSpPr/>
            <p:nvPr/>
          </p:nvSpPr>
          <p:spPr>
            <a:xfrm>
              <a:off x="6796216" y="562569"/>
              <a:ext cx="125879" cy="125879"/>
            </a:xfrm>
            <a:prstGeom prst="ellips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D3CB3AA-6074-409D-BC13-6C9EC3A4ACAA}"/>
              </a:ext>
            </a:extLst>
          </p:cNvPr>
          <p:cNvSpPr/>
          <p:nvPr/>
        </p:nvSpPr>
        <p:spPr>
          <a:xfrm>
            <a:off x="1041400" y="5065713"/>
            <a:ext cx="439739" cy="12573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E9526EB-226D-406B-9202-17A925DD4DC8}"/>
              </a:ext>
            </a:extLst>
          </p:cNvPr>
          <p:cNvSpPr/>
          <p:nvPr/>
        </p:nvSpPr>
        <p:spPr>
          <a:xfrm>
            <a:off x="4470400" y="5689599"/>
            <a:ext cx="439739" cy="63341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583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4426</Words>
  <Application>Microsoft Office PowerPoint</Application>
  <PresentationFormat>와이드스크린</PresentationFormat>
  <Paragraphs>597</Paragraphs>
  <Slides>33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Arial</vt:lpstr>
      <vt:lpstr>나눔스퀘어_ac</vt:lpstr>
      <vt:lpstr>나눔스퀘어 ExtraBold</vt:lpstr>
      <vt:lpstr>맑은 고딕</vt:lpstr>
      <vt:lpstr>나눔스퀘어_ac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오형록</dc:creator>
  <cp:lastModifiedBy>Wyatt</cp:lastModifiedBy>
  <cp:revision>616</cp:revision>
  <dcterms:created xsi:type="dcterms:W3CDTF">2021-08-24T10:51:34Z</dcterms:created>
  <dcterms:modified xsi:type="dcterms:W3CDTF">2021-08-26T06:48:08Z</dcterms:modified>
</cp:coreProperties>
</file>